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0" r:id="rId1"/>
    <p:sldMasterId id="2147483998" r:id="rId2"/>
    <p:sldMasterId id="2147484024" r:id="rId3"/>
    <p:sldMasterId id="2147484038" r:id="rId4"/>
  </p:sldMasterIdLst>
  <p:notesMasterIdLst>
    <p:notesMasterId r:id="rId12"/>
  </p:notesMasterIdLst>
  <p:handoutMasterIdLst>
    <p:handoutMasterId r:id="rId13"/>
  </p:handoutMasterIdLst>
  <p:sldIdLst>
    <p:sldId id="380" r:id="rId5"/>
    <p:sldId id="374" r:id="rId6"/>
    <p:sldId id="376" r:id="rId7"/>
    <p:sldId id="375" r:id="rId8"/>
    <p:sldId id="377" r:id="rId9"/>
    <p:sldId id="379" r:id="rId10"/>
    <p:sldId id="378" r:id="rId11"/>
  </p:sldIdLst>
  <p:sldSz cx="9144000" cy="6858000" type="screen4x3"/>
  <p:notesSz cx="9939338" cy="68072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微軟正黑體" pitchFamily="34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FF"/>
    <a:srgbClr val="FFFFFF"/>
    <a:srgbClr val="0000FF"/>
    <a:srgbClr val="3333FF"/>
    <a:srgbClr val="E4C9FF"/>
    <a:srgbClr val="3333CC"/>
    <a:srgbClr val="F7F7F7"/>
    <a:srgbClr val="F2F6EA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7089" autoAdjust="0"/>
  </p:normalViewPr>
  <p:slideViewPr>
    <p:cSldViewPr>
      <p:cViewPr varScale="1">
        <p:scale>
          <a:sx n="60" d="100"/>
          <a:sy n="60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55" d="100"/>
          <a:sy n="55" d="100"/>
        </p:scale>
        <p:origin x="-2826" y="-90"/>
      </p:cViewPr>
      <p:guideLst>
        <p:guide orient="horz" pos="2145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210" y="2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5747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210" y="6465747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5F7CE27-2BB6-468F-BA02-A6A8CECE87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9774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210" y="2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5188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471" y="3233968"/>
            <a:ext cx="7952399" cy="3063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5747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210" y="6465747"/>
            <a:ext cx="4305809" cy="3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63187BD-5DFE-461E-A2E6-B74DF8EF45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9415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69368" y="5589240"/>
            <a:ext cx="6400800" cy="5760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0056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712968" y="6525384"/>
            <a:ext cx="539552" cy="360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rgbClr val="005696"/>
                </a:solidFill>
              </a:defRPr>
            </a:lvl1pPr>
          </a:lstStyle>
          <a:p>
            <a:fld id="{D2E66F79-61AC-4704-8608-1544BA57B4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61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91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4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31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779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544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692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34925" y="971550"/>
            <a:ext cx="9109075" cy="153988"/>
            <a:chOff x="572" y="432"/>
            <a:chExt cx="4108" cy="106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572" y="432"/>
              <a:ext cx="2028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600" y="432"/>
              <a:ext cx="2080" cy="106"/>
            </a:xfrm>
            <a:prstGeom prst="rect">
              <a:avLst/>
            </a:prstGeom>
            <a:gradFill rotWithShape="0">
              <a:gsLst>
                <a:gs pos="0">
                  <a:srgbClr val="0033C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42863" y="481013"/>
            <a:ext cx="5540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en-US" altLang="zh-TW" sz="1400" b="1">
                <a:solidFill>
                  <a:srgbClr val="000000"/>
                </a:solidFill>
              </a:rPr>
              <a:t>IDB</a:t>
            </a:r>
          </a:p>
        </p:txBody>
      </p:sp>
      <p:grpSp>
        <p:nvGrpSpPr>
          <p:cNvPr id="9" name="Group 14"/>
          <p:cNvGrpSpPr>
            <a:grpSpLocks/>
          </p:cNvGrpSpPr>
          <p:nvPr userDrawn="1"/>
        </p:nvGrpSpPr>
        <p:grpSpPr bwMode="auto">
          <a:xfrm>
            <a:off x="100013" y="107950"/>
            <a:ext cx="423862" cy="339725"/>
            <a:chOff x="129" y="115"/>
            <a:chExt cx="348" cy="285"/>
          </a:xfrm>
        </p:grpSpPr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129" y="115"/>
              <a:ext cx="259" cy="282"/>
            </a:xfrm>
            <a:custGeom>
              <a:avLst/>
              <a:gdLst>
                <a:gd name="T0" fmla="*/ 3641 w 239"/>
                <a:gd name="T1" fmla="*/ 0 h 299"/>
                <a:gd name="T2" fmla="*/ 1221 w 239"/>
                <a:gd name="T3" fmla="*/ 1 h 299"/>
                <a:gd name="T4" fmla="*/ 0 w 239"/>
                <a:gd name="T5" fmla="*/ 21 h 299"/>
                <a:gd name="T6" fmla="*/ 1216 w 239"/>
                <a:gd name="T7" fmla="*/ 41 h 299"/>
                <a:gd name="T8" fmla="*/ 1216 w 239"/>
                <a:gd name="T9" fmla="*/ 38 h 299"/>
                <a:gd name="T10" fmla="*/ 1235 w 239"/>
                <a:gd name="T11" fmla="*/ 36 h 299"/>
                <a:gd name="T12" fmla="*/ 1252 w 239"/>
                <a:gd name="T13" fmla="*/ 33 h 299"/>
                <a:gd name="T14" fmla="*/ 1338 w 239"/>
                <a:gd name="T15" fmla="*/ 30 h 299"/>
                <a:gd name="T16" fmla="*/ 1356 w 239"/>
                <a:gd name="T17" fmla="*/ 29 h 299"/>
                <a:gd name="T18" fmla="*/ 1428 w 239"/>
                <a:gd name="T19" fmla="*/ 27 h 299"/>
                <a:gd name="T20" fmla="*/ 1471 w 239"/>
                <a:gd name="T21" fmla="*/ 25 h 299"/>
                <a:gd name="T22" fmla="*/ 1505 w 239"/>
                <a:gd name="T23" fmla="*/ 24 h 299"/>
                <a:gd name="T24" fmla="*/ 1592 w 239"/>
                <a:gd name="T25" fmla="*/ 23 h 299"/>
                <a:gd name="T26" fmla="*/ 1571 w 239"/>
                <a:gd name="T27" fmla="*/ 24 h 299"/>
                <a:gd name="T28" fmla="*/ 1610 w 239"/>
                <a:gd name="T29" fmla="*/ 23 h 299"/>
                <a:gd name="T30" fmla="*/ 1702 w 239"/>
                <a:gd name="T31" fmla="*/ 21 h 299"/>
                <a:gd name="T32" fmla="*/ 1869 w 239"/>
                <a:gd name="T33" fmla="*/ 19 h 299"/>
                <a:gd name="T34" fmla="*/ 2075 w 239"/>
                <a:gd name="T35" fmla="*/ 15 h 299"/>
                <a:gd name="T36" fmla="*/ 2392 w 239"/>
                <a:gd name="T37" fmla="*/ 10 h 299"/>
                <a:gd name="T38" fmla="*/ 2809 w 239"/>
                <a:gd name="T39" fmla="*/ 8 h 299"/>
                <a:gd name="T40" fmla="*/ 3146 w 239"/>
                <a:gd name="T41" fmla="*/ 8 h 299"/>
                <a:gd name="T42" fmla="*/ 3641 w 239"/>
                <a:gd name="T43" fmla="*/ 0 h 2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39" h="299">
                  <a:moveTo>
                    <a:pt x="238" y="0"/>
                  </a:moveTo>
                  <a:lnTo>
                    <a:pt x="79" y="1"/>
                  </a:lnTo>
                  <a:lnTo>
                    <a:pt x="0" y="147"/>
                  </a:lnTo>
                  <a:lnTo>
                    <a:pt x="78" y="298"/>
                  </a:lnTo>
                  <a:lnTo>
                    <a:pt x="78" y="277"/>
                  </a:lnTo>
                  <a:lnTo>
                    <a:pt x="80" y="263"/>
                  </a:lnTo>
                  <a:lnTo>
                    <a:pt x="82" y="240"/>
                  </a:lnTo>
                  <a:lnTo>
                    <a:pt x="87" y="220"/>
                  </a:lnTo>
                  <a:lnTo>
                    <a:pt x="88" y="215"/>
                  </a:lnTo>
                  <a:lnTo>
                    <a:pt x="92" y="201"/>
                  </a:lnTo>
                  <a:lnTo>
                    <a:pt x="96" y="188"/>
                  </a:lnTo>
                  <a:lnTo>
                    <a:pt x="99" y="179"/>
                  </a:lnTo>
                  <a:lnTo>
                    <a:pt x="103" y="170"/>
                  </a:lnTo>
                  <a:lnTo>
                    <a:pt x="102" y="173"/>
                  </a:lnTo>
                  <a:lnTo>
                    <a:pt x="106" y="163"/>
                  </a:lnTo>
                  <a:lnTo>
                    <a:pt x="111" y="152"/>
                  </a:lnTo>
                  <a:lnTo>
                    <a:pt x="121" y="130"/>
                  </a:lnTo>
                  <a:lnTo>
                    <a:pt x="137" y="105"/>
                  </a:lnTo>
                  <a:lnTo>
                    <a:pt x="156" y="80"/>
                  </a:lnTo>
                  <a:lnTo>
                    <a:pt x="183" y="48"/>
                  </a:lnTo>
                  <a:lnTo>
                    <a:pt x="204" y="29"/>
                  </a:lnTo>
                  <a:lnTo>
                    <a:pt x="238" y="0"/>
                  </a:lnTo>
                </a:path>
              </a:pathLst>
            </a:custGeom>
            <a:solidFill>
              <a:srgbClr val="002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281" y="115"/>
              <a:ext cx="196" cy="285"/>
            </a:xfrm>
            <a:custGeom>
              <a:avLst/>
              <a:gdLst>
                <a:gd name="T0" fmla="*/ 1027 w 183"/>
                <a:gd name="T1" fmla="*/ 47 h 301"/>
                <a:gd name="T2" fmla="*/ 1886 w 183"/>
                <a:gd name="T3" fmla="*/ 24 h 301"/>
                <a:gd name="T4" fmla="*/ 1035 w 183"/>
                <a:gd name="T5" fmla="*/ 0 h 301"/>
                <a:gd name="T6" fmla="*/ 959 w 183"/>
                <a:gd name="T7" fmla="*/ 9 h 301"/>
                <a:gd name="T8" fmla="*/ 813 w 183"/>
                <a:gd name="T9" fmla="*/ 9 h 301"/>
                <a:gd name="T10" fmla="*/ 708 w 183"/>
                <a:gd name="T11" fmla="*/ 9 h 301"/>
                <a:gd name="T12" fmla="*/ 598 w 183"/>
                <a:gd name="T13" fmla="*/ 10 h 301"/>
                <a:gd name="T14" fmla="*/ 486 w 183"/>
                <a:gd name="T15" fmla="*/ 14 h 301"/>
                <a:gd name="T16" fmla="*/ 370 w 183"/>
                <a:gd name="T17" fmla="*/ 19 h 301"/>
                <a:gd name="T18" fmla="*/ 262 w 183"/>
                <a:gd name="T19" fmla="*/ 22 h 301"/>
                <a:gd name="T20" fmla="*/ 152 w 183"/>
                <a:gd name="T21" fmla="*/ 26 h 301"/>
                <a:gd name="T22" fmla="*/ 7 w 183"/>
                <a:gd name="T23" fmla="*/ 31 h 301"/>
                <a:gd name="T24" fmla="*/ 4 w 183"/>
                <a:gd name="T25" fmla="*/ 35 h 301"/>
                <a:gd name="T26" fmla="*/ 1 w 183"/>
                <a:gd name="T27" fmla="*/ 37 h 301"/>
                <a:gd name="T28" fmla="*/ 1 w 183"/>
                <a:gd name="T29" fmla="*/ 40 h 301"/>
                <a:gd name="T30" fmla="*/ 0 w 183"/>
                <a:gd name="T31" fmla="*/ 43 h 301"/>
                <a:gd name="T32" fmla="*/ 0 w 183"/>
                <a:gd name="T33" fmla="*/ 47 h 301"/>
                <a:gd name="T34" fmla="*/ 1027 w 183"/>
                <a:gd name="T35" fmla="*/ 47 h 30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3" h="301">
                  <a:moveTo>
                    <a:pt x="100" y="300"/>
                  </a:moveTo>
                  <a:lnTo>
                    <a:pt x="182" y="151"/>
                  </a:lnTo>
                  <a:lnTo>
                    <a:pt x="101" y="0"/>
                  </a:lnTo>
                  <a:lnTo>
                    <a:pt x="93" y="11"/>
                  </a:lnTo>
                  <a:lnTo>
                    <a:pt x="79" y="31"/>
                  </a:lnTo>
                  <a:lnTo>
                    <a:pt x="68" y="51"/>
                  </a:lnTo>
                  <a:lnTo>
                    <a:pt x="59" y="68"/>
                  </a:lnTo>
                  <a:lnTo>
                    <a:pt x="48" y="88"/>
                  </a:lnTo>
                  <a:lnTo>
                    <a:pt x="36" y="111"/>
                  </a:lnTo>
                  <a:lnTo>
                    <a:pt x="26" y="135"/>
                  </a:lnTo>
                  <a:lnTo>
                    <a:pt x="16" y="164"/>
                  </a:lnTo>
                  <a:lnTo>
                    <a:pt x="7" y="194"/>
                  </a:lnTo>
                  <a:lnTo>
                    <a:pt x="4" y="216"/>
                  </a:lnTo>
                  <a:lnTo>
                    <a:pt x="1" y="233"/>
                  </a:lnTo>
                  <a:lnTo>
                    <a:pt x="1" y="252"/>
                  </a:lnTo>
                  <a:lnTo>
                    <a:pt x="0" y="278"/>
                  </a:lnTo>
                  <a:lnTo>
                    <a:pt x="0" y="300"/>
                  </a:lnTo>
                  <a:lnTo>
                    <a:pt x="100" y="300"/>
                  </a:lnTo>
                </a:path>
              </a:pathLst>
            </a:custGeom>
            <a:solidFill>
              <a:srgbClr val="002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289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66675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59563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02663" y="6323013"/>
            <a:ext cx="541337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AAB74-562C-44F3-95DB-34A5957C62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67000515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02663" y="6400800"/>
            <a:ext cx="541337" cy="457200"/>
          </a:xfrm>
          <a:ln/>
        </p:spPr>
        <p:txBody>
          <a:bodyPr/>
          <a:lstStyle>
            <a:lvl1pPr>
              <a:defRPr b="0" u="none">
                <a:effectLst/>
              </a:defRPr>
            </a:lvl1pPr>
          </a:lstStyle>
          <a:p>
            <a:pPr>
              <a:defRPr/>
            </a:pPr>
            <a:fld id="{083AAB74-562C-44F3-95DB-34A5957C621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3056586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05C70-4CB2-4E69-A0D4-374704F840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013229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9588" y="1039813"/>
            <a:ext cx="3987800" cy="504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9788" y="1039813"/>
            <a:ext cx="3987800" cy="504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2E059-7E42-4DB9-81BD-CD31D1F13D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69254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0" y="117776"/>
            <a:ext cx="9144000" cy="792088"/>
          </a:xfrm>
          <a:prstGeom prst="rect">
            <a:avLst/>
          </a:prstGeom>
        </p:spPr>
        <p:txBody>
          <a:bodyPr/>
          <a:lstStyle>
            <a:lvl1pPr algn="ctr">
              <a:defRPr sz="36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04448" y="6492875"/>
            <a:ext cx="539552" cy="360000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005696"/>
                </a:solidFill>
              </a:defRPr>
            </a:lvl1pPr>
          </a:lstStyle>
          <a:p>
            <a:fld id="{D2E66F79-61AC-4704-8608-1544BA57B4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4263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5803E-6038-44E2-978F-F6E2121801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403813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B3888-ECD2-4742-BB73-749969CB2F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8064591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746C0-21F2-4815-BEC0-CECAD935D3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826047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A33B2-A7C6-45DD-B3EE-DDC8F32A6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001522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6D7E4-F398-44C6-A833-C80F382328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911074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E426-F420-4897-B21E-A87F264714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590790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29388" y="101600"/>
            <a:ext cx="2108200" cy="598011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03200" y="101600"/>
            <a:ext cx="6173788" cy="598011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165C-C3FE-400A-A2B2-D64FEEBEA3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045370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200" y="101600"/>
            <a:ext cx="7793038" cy="7366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09588" y="1039813"/>
            <a:ext cx="8128000" cy="50419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6372B-AFB3-462E-A97D-CB0E9B0471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183654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203200" y="101600"/>
            <a:ext cx="8434388" cy="59801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7908F-8325-415D-8FD8-06F04C35BC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7677696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lang="zh-TW" altLang="en-US" sz="1662" b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5" name="Picture 28" descr="itri_CEL_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28" y="206375"/>
            <a:ext cx="2652346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7239000" y="6619876"/>
            <a:ext cx="1905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A2CC962D-6D4D-4A5A-B2C3-065CC634DBEB}" type="slidenum">
              <a:rPr kumimoji="0" lang="en-US" altLang="zh-TW" sz="923" b="0" smtClean="0">
                <a:solidFill>
                  <a:srgbClr val="002060"/>
                </a:solidFill>
                <a:latin typeface="Tahoma" panose="020B0604030504040204" pitchFamily="34" charset="0"/>
              </a:rPr>
              <a:pPr algn="r">
                <a:defRPr/>
              </a:pPr>
              <a:t>‹#›</a:t>
            </a:fld>
            <a:endParaRPr kumimoji="0" lang="en-US" altLang="zh-TW" sz="923" b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1823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899746" y="1484313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1823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2058866" y="4005263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b="0"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7" name="Rectangle 7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239000" y="6619876"/>
            <a:ext cx="1905000" cy="238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23" b="0">
                <a:solidFill>
                  <a:srgbClr val="002060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80E2ABA-16AD-467E-A45F-0489F01DE8A0}" type="slidenum">
              <a:rPr kumimoji="0" lang="en-US" altLang="zh-TW"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kumimoji="0" lang="en-US" altLang="zh-TW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895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7776"/>
            <a:ext cx="9144000" cy="792088"/>
          </a:xfrm>
          <a:prstGeom prst="rect">
            <a:avLst/>
          </a:prstGeom>
        </p:spPr>
        <p:txBody>
          <a:bodyPr/>
          <a:lstStyle>
            <a:lvl1pPr algn="ctr">
              <a:defRPr sz="36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04448" y="6492875"/>
            <a:ext cx="539552" cy="360000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rgbClr val="005696"/>
                </a:solidFill>
              </a:defRPr>
            </a:lvl1pPr>
          </a:lstStyle>
          <a:p>
            <a:fld id="{D2E66F79-61AC-4704-8608-1544BA57B4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43602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962" y="3"/>
            <a:ext cx="7772400" cy="963613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6138" y="1484313"/>
            <a:ext cx="7772400" cy="5040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710655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435" y="440706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917919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962" y="3"/>
            <a:ext cx="7772400" cy="9636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6138" y="1484313"/>
            <a:ext cx="3815862" cy="5040312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2679" y="1484313"/>
            <a:ext cx="3815862" cy="5040312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197771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306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306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272449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7"/>
          <p:cNvSpPr>
            <a:spLocks noChangeArrowheads="1"/>
          </p:cNvSpPr>
          <p:nvPr userDrawn="1"/>
        </p:nvSpPr>
        <p:spPr bwMode="auto">
          <a:xfrm>
            <a:off x="7239000" y="6619876"/>
            <a:ext cx="1905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5C2089D4-4D4B-44D0-A305-DB8B8086C42E}" type="slidenum">
              <a:rPr kumimoji="0" lang="en-US" altLang="zh-TW" sz="923" b="0" smtClean="0">
                <a:solidFill>
                  <a:srgbClr val="002060"/>
                </a:solidFill>
                <a:latin typeface="Tahoma" panose="020B0604030504040204" pitchFamily="34" charset="0"/>
              </a:rPr>
              <a:pPr algn="r">
                <a:defRPr/>
              </a:pPr>
              <a:t>‹#›</a:t>
            </a:fld>
            <a:endParaRPr kumimoji="0" lang="en-US" altLang="zh-TW" sz="923" b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962" y="3"/>
            <a:ext cx="7772400" cy="9636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Rectangle 7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239000" y="6619876"/>
            <a:ext cx="1905000" cy="238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23" b="0">
                <a:solidFill>
                  <a:srgbClr val="002060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72E418C3-741F-4ACD-99FA-EFDCBA416188}" type="slidenum">
              <a:rPr kumimoji="0" lang="en-US" altLang="zh-TW"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kumimoji="0" lang="en-US" altLang="zh-TW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80800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7"/>
          <p:cNvSpPr>
            <a:spLocks noChangeArrowheads="1"/>
          </p:cNvSpPr>
          <p:nvPr userDrawn="1"/>
        </p:nvSpPr>
        <p:spPr bwMode="auto">
          <a:xfrm>
            <a:off x="7239000" y="6619876"/>
            <a:ext cx="1905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D3942288-B423-4361-B4D9-871FF5255F8B}" type="slidenum">
              <a:rPr kumimoji="0" lang="en-US" altLang="zh-TW" sz="923" b="0" smtClean="0">
                <a:solidFill>
                  <a:srgbClr val="002060"/>
                </a:solidFill>
                <a:latin typeface="Tahoma" panose="020B0604030504040204" pitchFamily="34" charset="0"/>
              </a:rPr>
              <a:pPr algn="r">
                <a:defRPr/>
              </a:pPr>
              <a:t>‹#›</a:t>
            </a:fld>
            <a:endParaRPr kumimoji="0" lang="en-US" altLang="zh-TW" sz="923" b="0">
              <a:solidFill>
                <a:srgbClr val="002060"/>
              </a:solidFill>
              <a:latin typeface="Tahoma" panose="020B0604030504040204" pitchFamily="34" charset="0"/>
            </a:endParaRPr>
          </a:p>
        </p:txBody>
      </p:sp>
      <p:sp>
        <p:nvSpPr>
          <p:cNvPr id="3" name="Rectangle 72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239000" y="6619876"/>
            <a:ext cx="1905000" cy="238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23" b="0">
                <a:solidFill>
                  <a:srgbClr val="002060"/>
                </a:solidFill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F28412D-B1FD-45AB-8252-B4F727ADBD98}" type="slidenum">
              <a:rPr kumimoji="0" lang="en-US" altLang="zh-TW"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kumimoji="0" lang="en-US" altLang="zh-TW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28837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435" cy="1162050"/>
          </a:xfrm>
          <a:prstGeom prst="rect">
            <a:avLst/>
          </a:prstGeom>
        </p:spPr>
        <p:txBody>
          <a:bodyPr/>
          <a:lstStyle>
            <a:lvl1pPr algn="l">
              <a:defRPr sz="1846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538" y="273217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7" y="1435103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73023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1846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252316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962" y="3"/>
            <a:ext cx="7772400" cy="9636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56138" y="1484313"/>
            <a:ext cx="7772400" cy="5040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541511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3622" y="167"/>
            <a:ext cx="1954823" cy="65246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56139" y="167"/>
            <a:ext cx="5726723" cy="6524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4710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04448" y="6492875"/>
            <a:ext cx="539552" cy="360000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005696"/>
                </a:solidFill>
              </a:defRPr>
            </a:lvl1pPr>
          </a:lstStyle>
          <a:p>
            <a:fld id="{D2E66F79-61AC-4704-8608-1544BA57B4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18280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962" y="3"/>
            <a:ext cx="7772400" cy="9636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756138" y="1484313"/>
            <a:ext cx="7772400" cy="5040312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5962892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56222" y="167"/>
            <a:ext cx="7822223" cy="6524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6888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12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6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28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84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763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 bwMode="auto">
          <a:xfrm>
            <a:off x="265113" y="946150"/>
            <a:ext cx="8626475" cy="71438"/>
            <a:chOff x="611" y="384"/>
            <a:chExt cx="4450" cy="106"/>
          </a:xfrm>
        </p:grpSpPr>
        <p:sp>
          <p:nvSpPr>
            <p:cNvPr id="14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TW" altLang="en-US" b="0">
                <a:solidFill>
                  <a:prstClr val="black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0033C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TW" altLang="en-US" b="0">
                <a:solidFill>
                  <a:prstClr val="black"/>
                </a:solidFill>
              </a:endParaRPr>
            </a:p>
          </p:txBody>
        </p:sp>
      </p:grpSp>
      <p:sp>
        <p:nvSpPr>
          <p:cNvPr id="1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40960" y="6492875"/>
            <a:ext cx="539552" cy="360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rgbClr val="005696"/>
                </a:solidFill>
              </a:defRPr>
            </a:lvl1pPr>
          </a:lstStyle>
          <a:p>
            <a:fld id="{D2E66F79-61AC-4704-8608-1544BA57B41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16" name="Picture 5" descr="http://www.epark.org.tw/images/idb_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" y="4690"/>
            <a:ext cx="1008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97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6" r:id="rId3"/>
    <p:sldLayoutId id="214748399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spcBef>
          <a:spcPct val="20000"/>
        </a:spcBef>
        <a:buFont typeface="+mj-ea"/>
        <a:buAutoNum type="ea1ChtPeriod"/>
        <a:defRPr sz="2400" kern="1200">
          <a:solidFill>
            <a:srgbClr val="005696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5696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5696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5696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5696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E45F4-8D7E-41F6-A8EA-D92FB085B685}" type="datetimeFigureOut">
              <a:rPr lang="zh-TW" altLang="en-US" smtClean="0"/>
              <a:t>2022/9/28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63A9-D1EB-4EA9-881F-E31066AE938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2" name="Picture 5" descr="http://www.epark.org.tw/images/idb_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" y="4690"/>
            <a:ext cx="1008063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43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01600"/>
            <a:ext cx="7793038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039813"/>
            <a:ext cx="81280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1183" y="6356176"/>
            <a:ext cx="541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b="0" u="none">
                <a:solidFill>
                  <a:srgbClr val="663300"/>
                </a:solidFill>
                <a:effectLst/>
              </a:defRPr>
            </a:lvl1pPr>
          </a:lstStyle>
          <a:p>
            <a:pPr>
              <a:defRPr/>
            </a:pPr>
            <a:fld id="{EABF5B5B-61FB-40C2-9929-BA0A80284DAD}" type="slidenum">
              <a:rPr lang="en-US" altLang="zh-TW" smtClean="0">
                <a:latin typeface="Times New Roman" pitchFamily="18" charset="0"/>
                <a:ea typeface="標楷體" pitchFamily="65" charset="-120"/>
              </a:rPr>
              <a:pPr>
                <a:defRPr/>
              </a:pPr>
              <a:t>‹#›</a:t>
            </a:fld>
            <a:endParaRPr lang="en-US" altLang="zh-TW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2863" y="481013"/>
            <a:ext cx="554037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ctr" eaLnBrk="1" hangingPunct="1"/>
            <a:r>
              <a:rPr lang="en-US" altLang="zh-TW" sz="1400" b="1">
                <a:solidFill>
                  <a:srgbClr val="000000"/>
                </a:solidFill>
              </a:rPr>
              <a:t>IDB</a:t>
            </a:r>
          </a:p>
        </p:txBody>
      </p:sp>
      <p:grpSp>
        <p:nvGrpSpPr>
          <p:cNvPr id="1032" name="Group 8"/>
          <p:cNvGrpSpPr>
            <a:grpSpLocks/>
          </p:cNvGrpSpPr>
          <p:nvPr userDrawn="1"/>
        </p:nvGrpSpPr>
        <p:grpSpPr bwMode="auto">
          <a:xfrm>
            <a:off x="100013" y="107950"/>
            <a:ext cx="423862" cy="339725"/>
            <a:chOff x="129" y="115"/>
            <a:chExt cx="348" cy="285"/>
          </a:xfrm>
        </p:grpSpPr>
        <p:sp>
          <p:nvSpPr>
            <p:cNvPr id="1036" name="Freeform 9"/>
            <p:cNvSpPr>
              <a:spLocks/>
            </p:cNvSpPr>
            <p:nvPr/>
          </p:nvSpPr>
          <p:spPr bwMode="auto">
            <a:xfrm>
              <a:off x="129" y="115"/>
              <a:ext cx="259" cy="282"/>
            </a:xfrm>
            <a:custGeom>
              <a:avLst/>
              <a:gdLst>
                <a:gd name="T0" fmla="*/ 3641 w 239"/>
                <a:gd name="T1" fmla="*/ 0 h 299"/>
                <a:gd name="T2" fmla="*/ 1221 w 239"/>
                <a:gd name="T3" fmla="*/ 1 h 299"/>
                <a:gd name="T4" fmla="*/ 0 w 239"/>
                <a:gd name="T5" fmla="*/ 21 h 299"/>
                <a:gd name="T6" fmla="*/ 1216 w 239"/>
                <a:gd name="T7" fmla="*/ 41 h 299"/>
                <a:gd name="T8" fmla="*/ 1216 w 239"/>
                <a:gd name="T9" fmla="*/ 38 h 299"/>
                <a:gd name="T10" fmla="*/ 1235 w 239"/>
                <a:gd name="T11" fmla="*/ 36 h 299"/>
                <a:gd name="T12" fmla="*/ 1252 w 239"/>
                <a:gd name="T13" fmla="*/ 33 h 299"/>
                <a:gd name="T14" fmla="*/ 1338 w 239"/>
                <a:gd name="T15" fmla="*/ 30 h 299"/>
                <a:gd name="T16" fmla="*/ 1356 w 239"/>
                <a:gd name="T17" fmla="*/ 29 h 299"/>
                <a:gd name="T18" fmla="*/ 1428 w 239"/>
                <a:gd name="T19" fmla="*/ 27 h 299"/>
                <a:gd name="T20" fmla="*/ 1471 w 239"/>
                <a:gd name="T21" fmla="*/ 25 h 299"/>
                <a:gd name="T22" fmla="*/ 1505 w 239"/>
                <a:gd name="T23" fmla="*/ 24 h 299"/>
                <a:gd name="T24" fmla="*/ 1592 w 239"/>
                <a:gd name="T25" fmla="*/ 23 h 299"/>
                <a:gd name="T26" fmla="*/ 1571 w 239"/>
                <a:gd name="T27" fmla="*/ 24 h 299"/>
                <a:gd name="T28" fmla="*/ 1610 w 239"/>
                <a:gd name="T29" fmla="*/ 23 h 299"/>
                <a:gd name="T30" fmla="*/ 1702 w 239"/>
                <a:gd name="T31" fmla="*/ 21 h 299"/>
                <a:gd name="T32" fmla="*/ 1869 w 239"/>
                <a:gd name="T33" fmla="*/ 19 h 299"/>
                <a:gd name="T34" fmla="*/ 2075 w 239"/>
                <a:gd name="T35" fmla="*/ 15 h 299"/>
                <a:gd name="T36" fmla="*/ 2392 w 239"/>
                <a:gd name="T37" fmla="*/ 10 h 299"/>
                <a:gd name="T38" fmla="*/ 2809 w 239"/>
                <a:gd name="T39" fmla="*/ 8 h 299"/>
                <a:gd name="T40" fmla="*/ 3146 w 239"/>
                <a:gd name="T41" fmla="*/ 8 h 299"/>
                <a:gd name="T42" fmla="*/ 3641 w 239"/>
                <a:gd name="T43" fmla="*/ 0 h 2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39" h="299">
                  <a:moveTo>
                    <a:pt x="238" y="0"/>
                  </a:moveTo>
                  <a:lnTo>
                    <a:pt x="79" y="1"/>
                  </a:lnTo>
                  <a:lnTo>
                    <a:pt x="0" y="147"/>
                  </a:lnTo>
                  <a:lnTo>
                    <a:pt x="78" y="298"/>
                  </a:lnTo>
                  <a:lnTo>
                    <a:pt x="78" y="277"/>
                  </a:lnTo>
                  <a:lnTo>
                    <a:pt x="80" y="263"/>
                  </a:lnTo>
                  <a:lnTo>
                    <a:pt x="82" y="240"/>
                  </a:lnTo>
                  <a:lnTo>
                    <a:pt x="87" y="220"/>
                  </a:lnTo>
                  <a:lnTo>
                    <a:pt x="88" y="215"/>
                  </a:lnTo>
                  <a:lnTo>
                    <a:pt x="92" y="201"/>
                  </a:lnTo>
                  <a:lnTo>
                    <a:pt x="96" y="188"/>
                  </a:lnTo>
                  <a:lnTo>
                    <a:pt x="99" y="179"/>
                  </a:lnTo>
                  <a:lnTo>
                    <a:pt x="103" y="170"/>
                  </a:lnTo>
                  <a:lnTo>
                    <a:pt x="102" y="173"/>
                  </a:lnTo>
                  <a:lnTo>
                    <a:pt x="106" y="163"/>
                  </a:lnTo>
                  <a:lnTo>
                    <a:pt x="111" y="152"/>
                  </a:lnTo>
                  <a:lnTo>
                    <a:pt x="121" y="130"/>
                  </a:lnTo>
                  <a:lnTo>
                    <a:pt x="137" y="105"/>
                  </a:lnTo>
                  <a:lnTo>
                    <a:pt x="156" y="80"/>
                  </a:lnTo>
                  <a:lnTo>
                    <a:pt x="183" y="48"/>
                  </a:lnTo>
                  <a:lnTo>
                    <a:pt x="204" y="29"/>
                  </a:lnTo>
                  <a:lnTo>
                    <a:pt x="238" y="0"/>
                  </a:lnTo>
                </a:path>
              </a:pathLst>
            </a:custGeom>
            <a:solidFill>
              <a:srgbClr val="002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037" name="Freeform 10"/>
            <p:cNvSpPr>
              <a:spLocks/>
            </p:cNvSpPr>
            <p:nvPr/>
          </p:nvSpPr>
          <p:spPr bwMode="auto">
            <a:xfrm>
              <a:off x="281" y="115"/>
              <a:ext cx="196" cy="285"/>
            </a:xfrm>
            <a:custGeom>
              <a:avLst/>
              <a:gdLst>
                <a:gd name="T0" fmla="*/ 1027 w 183"/>
                <a:gd name="T1" fmla="*/ 47 h 301"/>
                <a:gd name="T2" fmla="*/ 1886 w 183"/>
                <a:gd name="T3" fmla="*/ 24 h 301"/>
                <a:gd name="T4" fmla="*/ 1035 w 183"/>
                <a:gd name="T5" fmla="*/ 0 h 301"/>
                <a:gd name="T6" fmla="*/ 959 w 183"/>
                <a:gd name="T7" fmla="*/ 9 h 301"/>
                <a:gd name="T8" fmla="*/ 813 w 183"/>
                <a:gd name="T9" fmla="*/ 9 h 301"/>
                <a:gd name="T10" fmla="*/ 708 w 183"/>
                <a:gd name="T11" fmla="*/ 9 h 301"/>
                <a:gd name="T12" fmla="*/ 598 w 183"/>
                <a:gd name="T13" fmla="*/ 10 h 301"/>
                <a:gd name="T14" fmla="*/ 486 w 183"/>
                <a:gd name="T15" fmla="*/ 14 h 301"/>
                <a:gd name="T16" fmla="*/ 370 w 183"/>
                <a:gd name="T17" fmla="*/ 19 h 301"/>
                <a:gd name="T18" fmla="*/ 262 w 183"/>
                <a:gd name="T19" fmla="*/ 22 h 301"/>
                <a:gd name="T20" fmla="*/ 152 w 183"/>
                <a:gd name="T21" fmla="*/ 26 h 301"/>
                <a:gd name="T22" fmla="*/ 7 w 183"/>
                <a:gd name="T23" fmla="*/ 31 h 301"/>
                <a:gd name="T24" fmla="*/ 4 w 183"/>
                <a:gd name="T25" fmla="*/ 35 h 301"/>
                <a:gd name="T26" fmla="*/ 1 w 183"/>
                <a:gd name="T27" fmla="*/ 37 h 301"/>
                <a:gd name="T28" fmla="*/ 1 w 183"/>
                <a:gd name="T29" fmla="*/ 40 h 301"/>
                <a:gd name="T30" fmla="*/ 0 w 183"/>
                <a:gd name="T31" fmla="*/ 43 h 301"/>
                <a:gd name="T32" fmla="*/ 0 w 183"/>
                <a:gd name="T33" fmla="*/ 47 h 301"/>
                <a:gd name="T34" fmla="*/ 1027 w 183"/>
                <a:gd name="T35" fmla="*/ 47 h 30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3" h="301">
                  <a:moveTo>
                    <a:pt x="100" y="300"/>
                  </a:moveTo>
                  <a:lnTo>
                    <a:pt x="182" y="151"/>
                  </a:lnTo>
                  <a:lnTo>
                    <a:pt x="101" y="0"/>
                  </a:lnTo>
                  <a:lnTo>
                    <a:pt x="93" y="11"/>
                  </a:lnTo>
                  <a:lnTo>
                    <a:pt x="79" y="31"/>
                  </a:lnTo>
                  <a:lnTo>
                    <a:pt x="68" y="51"/>
                  </a:lnTo>
                  <a:lnTo>
                    <a:pt x="59" y="68"/>
                  </a:lnTo>
                  <a:lnTo>
                    <a:pt x="48" y="88"/>
                  </a:lnTo>
                  <a:lnTo>
                    <a:pt x="36" y="111"/>
                  </a:lnTo>
                  <a:lnTo>
                    <a:pt x="26" y="135"/>
                  </a:lnTo>
                  <a:lnTo>
                    <a:pt x="16" y="164"/>
                  </a:lnTo>
                  <a:lnTo>
                    <a:pt x="7" y="194"/>
                  </a:lnTo>
                  <a:lnTo>
                    <a:pt x="4" y="216"/>
                  </a:lnTo>
                  <a:lnTo>
                    <a:pt x="1" y="233"/>
                  </a:lnTo>
                  <a:lnTo>
                    <a:pt x="1" y="252"/>
                  </a:lnTo>
                  <a:lnTo>
                    <a:pt x="0" y="278"/>
                  </a:lnTo>
                  <a:lnTo>
                    <a:pt x="0" y="300"/>
                  </a:lnTo>
                  <a:lnTo>
                    <a:pt x="100" y="300"/>
                  </a:lnTo>
                </a:path>
              </a:pathLst>
            </a:custGeom>
            <a:solidFill>
              <a:srgbClr val="002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1033" name="Group 11"/>
          <p:cNvGrpSpPr>
            <a:grpSpLocks/>
          </p:cNvGrpSpPr>
          <p:nvPr userDrawn="1"/>
        </p:nvGrpSpPr>
        <p:grpSpPr bwMode="auto">
          <a:xfrm>
            <a:off x="34925" y="765175"/>
            <a:ext cx="9109075" cy="153988"/>
            <a:chOff x="572" y="432"/>
            <a:chExt cx="4108" cy="106"/>
          </a:xfrm>
        </p:grpSpPr>
        <p:sp>
          <p:nvSpPr>
            <p:cNvPr id="1034" name="Rectangle 12"/>
            <p:cNvSpPr>
              <a:spLocks noChangeArrowheads="1"/>
            </p:cNvSpPr>
            <p:nvPr/>
          </p:nvSpPr>
          <p:spPr bwMode="auto">
            <a:xfrm>
              <a:off x="572" y="432"/>
              <a:ext cx="2028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Rectangle 13"/>
            <p:cNvSpPr>
              <a:spLocks noChangeArrowheads="1"/>
            </p:cNvSpPr>
            <p:nvPr/>
          </p:nvSpPr>
          <p:spPr bwMode="auto">
            <a:xfrm>
              <a:off x="2600" y="432"/>
              <a:ext cx="2080" cy="106"/>
            </a:xfrm>
            <a:prstGeom prst="rect">
              <a:avLst/>
            </a:prstGeom>
            <a:gradFill rotWithShape="0">
              <a:gsLst>
                <a:gs pos="0">
                  <a:srgbClr val="0033C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itchFamily="18" charset="0"/>
                  <a:ea typeface="標楷體" pitchFamily="65" charset="-120"/>
                </a:defRPr>
              </a:lvl9pPr>
            </a:lstStyle>
            <a:p>
              <a:pPr eaLnBrk="1" hangingPunct="1"/>
              <a:endParaRPr lang="zh-TW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786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Blip>
          <a:blip r:embed="rId15"/>
        </a:buBlip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6"/>
        </a:buBlip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Rectangle 91"/>
          <p:cNvSpPr>
            <a:spLocks noChangeArrowheads="1"/>
          </p:cNvSpPr>
          <p:nvPr/>
        </p:nvSpPr>
        <p:spPr bwMode="auto">
          <a:xfrm>
            <a:off x="3679581" y="6626226"/>
            <a:ext cx="28956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kumimoji="0" lang="en-US" altLang="zh-TW" sz="1292" b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25609" name="Rectangle 92"/>
          <p:cNvSpPr>
            <a:spLocks noChangeArrowheads="1"/>
          </p:cNvSpPr>
          <p:nvPr/>
        </p:nvSpPr>
        <p:spPr bwMode="auto">
          <a:xfrm>
            <a:off x="7263912" y="6619876"/>
            <a:ext cx="1905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14592346-2DEF-4C56-B825-AB0B050AC8FA}" type="slidenum">
              <a:rPr kumimoji="0" lang="en-US" altLang="zh-TW" sz="1108" b="0" smtClean="0">
                <a:solidFill>
                  <a:srgbClr val="40458C"/>
                </a:solidFill>
                <a:latin typeface="Tahoma" panose="020B0604030504040204" pitchFamily="34" charset="0"/>
              </a:rPr>
              <a:pPr algn="r">
                <a:defRPr/>
              </a:pPr>
              <a:t>‹#›</a:t>
            </a:fld>
            <a:endParaRPr kumimoji="0" lang="en-US" altLang="zh-TW" sz="1108" b="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5610" name="Rectangle 93"/>
          <p:cNvSpPr>
            <a:spLocks noChangeArrowheads="1"/>
          </p:cNvSpPr>
          <p:nvPr userDrawn="1"/>
        </p:nvSpPr>
        <p:spPr bwMode="auto">
          <a:xfrm>
            <a:off x="7263912" y="6619876"/>
            <a:ext cx="1905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DFB01190-68E0-406E-B574-A4774EAEEA54}" type="slidenum">
              <a:rPr kumimoji="0" lang="en-US" altLang="zh-TW" sz="1108" b="0" smtClean="0">
                <a:solidFill>
                  <a:srgbClr val="FFFFFF"/>
                </a:solidFill>
                <a:latin typeface="Tahoma" panose="020B0604030504040204" pitchFamily="34" charset="0"/>
              </a:rPr>
              <a:pPr algn="r">
                <a:defRPr/>
              </a:pPr>
              <a:t>‹#›</a:t>
            </a:fld>
            <a:endParaRPr kumimoji="0" lang="en-US" altLang="zh-TW" sz="1108" b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2293" name="Picture 49" descr="itri_CEL_A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9" y="112714"/>
            <a:ext cx="1843454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02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3323" b="1">
          <a:solidFill>
            <a:srgbClr val="0000FF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Char char="t"/>
        <a:defRPr kumimoji="1" sz="2954" b="1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kumimoji="1" sz="2585" b="1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kumimoji="1" sz="2215" b="1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kumimoji="1" sz="1846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115616" y="188640"/>
            <a:ext cx="72008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120000"/>
              </a:lnSpc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經濟部工業局智慧機械產學推動計畫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defTabSz="685800">
              <a:lnSpc>
                <a:spcPct val="120000"/>
              </a:lnSpc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「產學接軌分項計畫」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defTabSz="685800">
              <a:lnSpc>
                <a:spcPct val="120000"/>
              </a:lnSpc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產學合作計畫提案審查簡報</a:t>
            </a: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193997" y="2061418"/>
            <a:ext cx="8626475" cy="71438"/>
            <a:chOff x="611" y="384"/>
            <a:chExt cx="4450" cy="106"/>
          </a:xfrm>
        </p:grpSpPr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TW" altLang="en-US" b="0">
                <a:solidFill>
                  <a:prstClr val="black"/>
                </a:solidFill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0033C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Times New Roman" pitchFamily="18" charset="0"/>
                  <a:ea typeface="華康隸書體" charset="-120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zh-TW" altLang="en-US" b="0">
                <a:solidFill>
                  <a:prstClr val="black"/>
                </a:solidFill>
              </a:endParaRPr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57F5751-3086-40D2-8DE6-0EA15B538BE6}"/>
              </a:ext>
            </a:extLst>
          </p:cNvPr>
          <p:cNvSpPr txBox="1"/>
          <p:nvPr/>
        </p:nvSpPr>
        <p:spPr>
          <a:xfrm>
            <a:off x="827584" y="2276872"/>
            <a:ext cx="824440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計畫名稱：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提案單位：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合作學校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/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科系：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TW" sz="2400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TW" sz="2400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報  告  人：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部門名稱：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職    　稱：</a:t>
            </a:r>
            <a:endParaRPr lang="en-US" altLang="zh-TW" sz="2400" b="1" dirty="0">
              <a:solidFill>
                <a:srgbClr val="0070C0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40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2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27863" y="188640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一、公司基本資料介紹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502976"/>
              </p:ext>
            </p:extLst>
          </p:nvPr>
        </p:nvGraphicFramePr>
        <p:xfrm>
          <a:off x="539552" y="1484784"/>
          <a:ext cx="8064896" cy="455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8734">
                  <a:extLst>
                    <a:ext uri="{9D8B030D-6E8A-4147-A177-3AD203B41FA5}">
                      <a16:colId xmlns:a16="http://schemas.microsoft.com/office/drawing/2014/main" val="2910759293"/>
                    </a:ext>
                  </a:extLst>
                </a:gridCol>
                <a:gridCol w="5366162">
                  <a:extLst>
                    <a:ext uri="{9D8B030D-6E8A-4147-A177-3AD203B41FA5}">
                      <a16:colId xmlns:a16="http://schemas.microsoft.com/office/drawing/2014/main" val="792744812"/>
                    </a:ext>
                  </a:extLst>
                </a:gridCol>
              </a:tblGrid>
              <a:tr h="910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企業名稱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919725"/>
                  </a:ext>
                </a:extLst>
              </a:tr>
              <a:tr h="910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員工人數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263990"/>
                  </a:ext>
                </a:extLst>
              </a:tr>
              <a:tr h="910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公司資本額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16597"/>
                  </a:ext>
                </a:extLst>
              </a:tr>
              <a:tr h="910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主要產品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4129970"/>
                  </a:ext>
                </a:extLst>
              </a:tr>
              <a:tr h="91045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人才需求類別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2662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662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3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49541" y="188640"/>
            <a:ext cx="4698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二、計畫目標及推動作法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6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4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85368" y="188640"/>
            <a:ext cx="59298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三、</a:t>
            </a:r>
            <a:r>
              <a:rPr lang="zh-TW" altLang="zh-TW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跨領域人才課程</a:t>
            </a: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及師資規劃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5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5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49542" y="404664"/>
            <a:ext cx="4698722" cy="417358"/>
          </a:xfrm>
          <a:prstGeom prst="rect">
            <a:avLst/>
          </a:prstGeom>
        </p:spPr>
        <p:txBody>
          <a:bodyPr wrap="none" anchor="t" anchorCtr="0">
            <a:spAutoFit/>
          </a:bodyPr>
          <a:lstStyle/>
          <a:p>
            <a:pPr marL="0" lvl="1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四、實作</a:t>
            </a:r>
            <a:r>
              <a:rPr lang="zh-TW" altLang="zh-TW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專題應用性</a:t>
            </a: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說明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02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6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5616" y="332656"/>
            <a:ext cx="7272808" cy="417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908685" algn="l"/>
                <a:tab pos="909319" algn="l"/>
              </a:tabLst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五、就業銜接機制及預計留用成效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23528" y="980728"/>
            <a:ext cx="8496944" cy="34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zh-TW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zh-TW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對參與計畫學生畢業後之就業規劃</a:t>
            </a:r>
            <a:r>
              <a:rPr lang="zh-TW" altLang="en-US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，以及</a:t>
            </a:r>
            <a:r>
              <a:rPr lang="zh-TW" altLang="zh-TW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企業對學生提供畢業後</a:t>
            </a:r>
            <a:r>
              <a:rPr lang="zh-TW" altLang="en-US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留任</a:t>
            </a:r>
            <a:r>
              <a:rPr lang="zh-TW" altLang="zh-TW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企業就業之誘因</a:t>
            </a:r>
            <a:r>
              <a:rPr lang="zh-TW" altLang="en-US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，可累計過往執行成效做說明</a:t>
            </a:r>
            <a:r>
              <a:rPr lang="en-US" altLang="zh-TW" sz="1300" dirty="0">
                <a:solidFill>
                  <a:srgbClr val="002060"/>
                </a:solidFill>
                <a:latin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27305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2E66F79-61AC-4704-8608-1544BA57B419}" type="slidenum">
              <a:rPr lang="zh-TW" altLang="en-US" smtClean="0">
                <a:solidFill>
                  <a:schemeClr val="tx1"/>
                </a:solidFill>
              </a:rPr>
              <a:pPr algn="r"/>
              <a:t>7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79712" y="332656"/>
            <a:ext cx="5184576" cy="426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ts val="2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200" b="1" dirty="0">
                <a:solidFill>
                  <a:srgbClr val="0033CC"/>
                </a:solidFill>
                <a:latin typeface="微軟正黑體" panose="020B0604030504040204" pitchFamily="34" charset="-120"/>
                <a:cs typeface="Times New Roman" panose="02020603050405020304" pitchFamily="18" charset="0"/>
              </a:rPr>
              <a:t>六、企業獎學金配置規劃</a:t>
            </a:r>
            <a:endParaRPr lang="en-US" altLang="zh-TW" sz="3200" b="1" dirty="0">
              <a:solidFill>
                <a:srgbClr val="0033CC"/>
              </a:solidFill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37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標楷體" pitchFamily="65" charset="-12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12269</TotalTime>
  <Words>138</Words>
  <PresentationFormat>如螢幕大小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7</vt:i4>
      </vt:variant>
    </vt:vector>
  </HeadingPairs>
  <TitlesOfParts>
    <vt:vector size="22" baseType="lpstr">
      <vt:lpstr>華康隸書體</vt:lpstr>
      <vt:lpstr>微軟正黑體</vt:lpstr>
      <vt:lpstr>新細明體</vt:lpstr>
      <vt:lpstr>標楷體</vt:lpstr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佈景主題</vt:lpstr>
      <vt:lpstr>自訂設計</vt:lpstr>
      <vt:lpstr>Network</vt:lpstr>
      <vt:lpstr>Blueprint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2021-10-04T02:57:24Z</cp:lastPrinted>
  <dcterms:created xsi:type="dcterms:W3CDTF">2011-04-14T08:04:32Z</dcterms:created>
  <dcterms:modified xsi:type="dcterms:W3CDTF">2022-10-04T00:40:24Z</dcterms:modified>
</cp:coreProperties>
</file>