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90" r:id="rId1"/>
    <p:sldMasterId id="2147483998" r:id="rId2"/>
    <p:sldMasterId id="2147484024" r:id="rId3"/>
    <p:sldMasterId id="2147484038" r:id="rId4"/>
  </p:sldMasterIdLst>
  <p:notesMasterIdLst>
    <p:notesMasterId r:id="rId12"/>
  </p:notesMasterIdLst>
  <p:handoutMasterIdLst>
    <p:handoutMasterId r:id="rId13"/>
  </p:handoutMasterIdLst>
  <p:sldIdLst>
    <p:sldId id="380" r:id="rId5"/>
    <p:sldId id="374" r:id="rId6"/>
    <p:sldId id="376" r:id="rId7"/>
    <p:sldId id="375" r:id="rId8"/>
    <p:sldId id="377" r:id="rId9"/>
    <p:sldId id="379" r:id="rId10"/>
    <p:sldId id="378" r:id="rId11"/>
  </p:sldIdLst>
  <p:sldSz cx="9144000" cy="6858000" type="screen4x3"/>
  <p:notesSz cx="9939338" cy="68072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微軟正黑體" pitchFamily="34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微軟正黑體" pitchFamily="34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微軟正黑體" pitchFamily="34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微軟正黑體" pitchFamily="34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微軟正黑體" pitchFamily="34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微軟正黑體" pitchFamily="34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微軟正黑體" pitchFamily="34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微軟正黑體" pitchFamily="34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微軟正黑體" pitchFamily="34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5" userDrawn="1">
          <p15:clr>
            <a:srgbClr val="A4A3A4"/>
          </p15:clr>
        </p15:guide>
        <p15:guide id="2" pos="313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FF"/>
    <a:srgbClr val="FFFFFF"/>
    <a:srgbClr val="0000FF"/>
    <a:srgbClr val="3333FF"/>
    <a:srgbClr val="E4C9FF"/>
    <a:srgbClr val="3333CC"/>
    <a:srgbClr val="F7F7F7"/>
    <a:srgbClr val="F2F6EA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7089" autoAdjust="0"/>
  </p:normalViewPr>
  <p:slideViewPr>
    <p:cSldViewPr>
      <p:cViewPr varScale="1">
        <p:scale>
          <a:sx n="60" d="100"/>
          <a:sy n="60" d="100"/>
        </p:scale>
        <p:origin x="13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62"/>
    </p:cViewPr>
  </p:sorterViewPr>
  <p:notesViewPr>
    <p:cSldViewPr>
      <p:cViewPr varScale="1">
        <p:scale>
          <a:sx n="55" d="100"/>
          <a:sy n="55" d="100"/>
        </p:scale>
        <p:origin x="-2826" y="-90"/>
      </p:cViewPr>
      <p:guideLst>
        <p:guide orient="horz" pos="2145"/>
        <p:guide pos="31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4305809" cy="3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210" y="2"/>
            <a:ext cx="4305809" cy="3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5747"/>
            <a:ext cx="4305809" cy="3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210" y="6465747"/>
            <a:ext cx="4305809" cy="3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35F7CE27-2BB6-468F-BA02-A6A8CECE87B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9774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4305809" cy="3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210" y="2"/>
            <a:ext cx="4305809" cy="3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7075" y="509588"/>
            <a:ext cx="3405188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471" y="3233968"/>
            <a:ext cx="7952399" cy="3063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5747"/>
            <a:ext cx="4305809" cy="3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210" y="6465747"/>
            <a:ext cx="4305809" cy="3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063187BD-5DFE-461E-A2E6-B74DF8EF45B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9415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69368" y="5589240"/>
            <a:ext cx="6400800" cy="5760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712968" y="6525384"/>
            <a:ext cx="539552" cy="360000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rgbClr val="005696"/>
                </a:solidFill>
              </a:defRPr>
            </a:lvl1pPr>
          </a:lstStyle>
          <a:p>
            <a:fld id="{D2E66F79-61AC-4704-8608-1544BA57B419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061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45F4-8D7E-41F6-A8EA-D92FB085B685}" type="datetimeFigureOut">
              <a:rPr lang="zh-TW" altLang="en-US" smtClean="0"/>
              <a:t>2022/9/28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63A9-D1EB-4EA9-881F-E31066AE93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591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45F4-8D7E-41F6-A8EA-D92FB085B685}" type="datetimeFigureOut">
              <a:rPr lang="zh-TW" altLang="en-US" smtClean="0"/>
              <a:t>2022/9/28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63A9-D1EB-4EA9-881F-E31066AE93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947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45F4-8D7E-41F6-A8EA-D92FB085B685}" type="datetimeFigureOut">
              <a:rPr lang="zh-TW" altLang="en-US" smtClean="0"/>
              <a:t>2022/9/28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63A9-D1EB-4EA9-881F-E31066AE93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2310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45F4-8D7E-41F6-A8EA-D92FB085B685}" type="datetimeFigureOut">
              <a:rPr lang="zh-TW" altLang="en-US" smtClean="0"/>
              <a:t>2022/9/28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63A9-D1EB-4EA9-881F-E31066AE93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779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45F4-8D7E-41F6-A8EA-D92FB085B685}" type="datetimeFigureOut">
              <a:rPr lang="zh-TW" altLang="en-US" smtClean="0"/>
              <a:t>2022/9/28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63A9-D1EB-4EA9-881F-E31066AE93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0544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45F4-8D7E-41F6-A8EA-D92FB085B685}" type="datetimeFigureOut">
              <a:rPr lang="zh-TW" altLang="en-US" smtClean="0"/>
              <a:t>2022/9/28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63A9-D1EB-4EA9-881F-E31066AE93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0692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>
            <a:grpSpLocks/>
          </p:cNvGrpSpPr>
          <p:nvPr userDrawn="1"/>
        </p:nvGrpSpPr>
        <p:grpSpPr bwMode="auto">
          <a:xfrm>
            <a:off x="34925" y="971550"/>
            <a:ext cx="9109075" cy="153988"/>
            <a:chOff x="572" y="432"/>
            <a:chExt cx="4108" cy="106"/>
          </a:xfrm>
        </p:grpSpPr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572" y="432"/>
              <a:ext cx="2028" cy="10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en-US">
                <a:solidFill>
                  <a:srgbClr val="000000"/>
                </a:solidFill>
              </a:endParaRPr>
            </a:p>
          </p:txBody>
        </p:sp>
        <p:sp>
          <p:nvSpPr>
            <p:cNvPr id="7" name="Rectangle 12"/>
            <p:cNvSpPr>
              <a:spLocks noChangeArrowheads="1"/>
            </p:cNvSpPr>
            <p:nvPr/>
          </p:nvSpPr>
          <p:spPr bwMode="auto">
            <a:xfrm>
              <a:off x="2600" y="432"/>
              <a:ext cx="2080" cy="106"/>
            </a:xfrm>
            <a:prstGeom prst="rect">
              <a:avLst/>
            </a:prstGeom>
            <a:gradFill rotWithShape="0">
              <a:gsLst>
                <a:gs pos="0">
                  <a:srgbClr val="0033CC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42863" y="481013"/>
            <a:ext cx="554037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algn="ctr" eaLnBrk="1" hangingPunct="1"/>
            <a:r>
              <a:rPr lang="en-US" altLang="zh-TW" sz="1400" b="1">
                <a:solidFill>
                  <a:srgbClr val="000000"/>
                </a:solidFill>
              </a:rPr>
              <a:t>IDB</a:t>
            </a:r>
          </a:p>
        </p:txBody>
      </p:sp>
      <p:grpSp>
        <p:nvGrpSpPr>
          <p:cNvPr id="9" name="Group 14"/>
          <p:cNvGrpSpPr>
            <a:grpSpLocks/>
          </p:cNvGrpSpPr>
          <p:nvPr userDrawn="1"/>
        </p:nvGrpSpPr>
        <p:grpSpPr bwMode="auto">
          <a:xfrm>
            <a:off x="100013" y="107950"/>
            <a:ext cx="423862" cy="339725"/>
            <a:chOff x="129" y="115"/>
            <a:chExt cx="348" cy="285"/>
          </a:xfrm>
        </p:grpSpPr>
        <p:sp>
          <p:nvSpPr>
            <p:cNvPr id="10" name="Freeform 15"/>
            <p:cNvSpPr>
              <a:spLocks/>
            </p:cNvSpPr>
            <p:nvPr/>
          </p:nvSpPr>
          <p:spPr bwMode="auto">
            <a:xfrm>
              <a:off x="129" y="115"/>
              <a:ext cx="259" cy="282"/>
            </a:xfrm>
            <a:custGeom>
              <a:avLst/>
              <a:gdLst>
                <a:gd name="T0" fmla="*/ 3641 w 239"/>
                <a:gd name="T1" fmla="*/ 0 h 299"/>
                <a:gd name="T2" fmla="*/ 1221 w 239"/>
                <a:gd name="T3" fmla="*/ 1 h 299"/>
                <a:gd name="T4" fmla="*/ 0 w 239"/>
                <a:gd name="T5" fmla="*/ 21 h 299"/>
                <a:gd name="T6" fmla="*/ 1216 w 239"/>
                <a:gd name="T7" fmla="*/ 41 h 299"/>
                <a:gd name="T8" fmla="*/ 1216 w 239"/>
                <a:gd name="T9" fmla="*/ 38 h 299"/>
                <a:gd name="T10" fmla="*/ 1235 w 239"/>
                <a:gd name="T11" fmla="*/ 36 h 299"/>
                <a:gd name="T12" fmla="*/ 1252 w 239"/>
                <a:gd name="T13" fmla="*/ 33 h 299"/>
                <a:gd name="T14" fmla="*/ 1338 w 239"/>
                <a:gd name="T15" fmla="*/ 30 h 299"/>
                <a:gd name="T16" fmla="*/ 1356 w 239"/>
                <a:gd name="T17" fmla="*/ 29 h 299"/>
                <a:gd name="T18" fmla="*/ 1428 w 239"/>
                <a:gd name="T19" fmla="*/ 27 h 299"/>
                <a:gd name="T20" fmla="*/ 1471 w 239"/>
                <a:gd name="T21" fmla="*/ 25 h 299"/>
                <a:gd name="T22" fmla="*/ 1505 w 239"/>
                <a:gd name="T23" fmla="*/ 24 h 299"/>
                <a:gd name="T24" fmla="*/ 1592 w 239"/>
                <a:gd name="T25" fmla="*/ 23 h 299"/>
                <a:gd name="T26" fmla="*/ 1571 w 239"/>
                <a:gd name="T27" fmla="*/ 24 h 299"/>
                <a:gd name="T28" fmla="*/ 1610 w 239"/>
                <a:gd name="T29" fmla="*/ 23 h 299"/>
                <a:gd name="T30" fmla="*/ 1702 w 239"/>
                <a:gd name="T31" fmla="*/ 21 h 299"/>
                <a:gd name="T32" fmla="*/ 1869 w 239"/>
                <a:gd name="T33" fmla="*/ 19 h 299"/>
                <a:gd name="T34" fmla="*/ 2075 w 239"/>
                <a:gd name="T35" fmla="*/ 15 h 299"/>
                <a:gd name="T36" fmla="*/ 2392 w 239"/>
                <a:gd name="T37" fmla="*/ 10 h 299"/>
                <a:gd name="T38" fmla="*/ 2809 w 239"/>
                <a:gd name="T39" fmla="*/ 8 h 299"/>
                <a:gd name="T40" fmla="*/ 3146 w 239"/>
                <a:gd name="T41" fmla="*/ 8 h 299"/>
                <a:gd name="T42" fmla="*/ 3641 w 239"/>
                <a:gd name="T43" fmla="*/ 0 h 2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9" h="299">
                  <a:moveTo>
                    <a:pt x="238" y="0"/>
                  </a:moveTo>
                  <a:lnTo>
                    <a:pt x="79" y="1"/>
                  </a:lnTo>
                  <a:lnTo>
                    <a:pt x="0" y="147"/>
                  </a:lnTo>
                  <a:lnTo>
                    <a:pt x="78" y="298"/>
                  </a:lnTo>
                  <a:lnTo>
                    <a:pt x="78" y="277"/>
                  </a:lnTo>
                  <a:lnTo>
                    <a:pt x="80" y="263"/>
                  </a:lnTo>
                  <a:lnTo>
                    <a:pt x="82" y="240"/>
                  </a:lnTo>
                  <a:lnTo>
                    <a:pt x="87" y="220"/>
                  </a:lnTo>
                  <a:lnTo>
                    <a:pt x="88" y="215"/>
                  </a:lnTo>
                  <a:lnTo>
                    <a:pt x="92" y="201"/>
                  </a:lnTo>
                  <a:lnTo>
                    <a:pt x="96" y="188"/>
                  </a:lnTo>
                  <a:lnTo>
                    <a:pt x="99" y="179"/>
                  </a:lnTo>
                  <a:lnTo>
                    <a:pt x="103" y="170"/>
                  </a:lnTo>
                  <a:lnTo>
                    <a:pt x="102" y="173"/>
                  </a:lnTo>
                  <a:lnTo>
                    <a:pt x="106" y="163"/>
                  </a:lnTo>
                  <a:lnTo>
                    <a:pt x="111" y="152"/>
                  </a:lnTo>
                  <a:lnTo>
                    <a:pt x="121" y="130"/>
                  </a:lnTo>
                  <a:lnTo>
                    <a:pt x="137" y="105"/>
                  </a:lnTo>
                  <a:lnTo>
                    <a:pt x="156" y="80"/>
                  </a:lnTo>
                  <a:lnTo>
                    <a:pt x="183" y="48"/>
                  </a:lnTo>
                  <a:lnTo>
                    <a:pt x="204" y="29"/>
                  </a:lnTo>
                  <a:lnTo>
                    <a:pt x="238" y="0"/>
                  </a:lnTo>
                </a:path>
              </a:pathLst>
            </a:custGeom>
            <a:solidFill>
              <a:srgbClr val="0027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1" name="Freeform 16"/>
            <p:cNvSpPr>
              <a:spLocks/>
            </p:cNvSpPr>
            <p:nvPr/>
          </p:nvSpPr>
          <p:spPr bwMode="auto">
            <a:xfrm>
              <a:off x="281" y="115"/>
              <a:ext cx="196" cy="285"/>
            </a:xfrm>
            <a:custGeom>
              <a:avLst/>
              <a:gdLst>
                <a:gd name="T0" fmla="*/ 1027 w 183"/>
                <a:gd name="T1" fmla="*/ 47 h 301"/>
                <a:gd name="T2" fmla="*/ 1886 w 183"/>
                <a:gd name="T3" fmla="*/ 24 h 301"/>
                <a:gd name="T4" fmla="*/ 1035 w 183"/>
                <a:gd name="T5" fmla="*/ 0 h 301"/>
                <a:gd name="T6" fmla="*/ 959 w 183"/>
                <a:gd name="T7" fmla="*/ 9 h 301"/>
                <a:gd name="T8" fmla="*/ 813 w 183"/>
                <a:gd name="T9" fmla="*/ 9 h 301"/>
                <a:gd name="T10" fmla="*/ 708 w 183"/>
                <a:gd name="T11" fmla="*/ 9 h 301"/>
                <a:gd name="T12" fmla="*/ 598 w 183"/>
                <a:gd name="T13" fmla="*/ 10 h 301"/>
                <a:gd name="T14" fmla="*/ 486 w 183"/>
                <a:gd name="T15" fmla="*/ 14 h 301"/>
                <a:gd name="T16" fmla="*/ 370 w 183"/>
                <a:gd name="T17" fmla="*/ 19 h 301"/>
                <a:gd name="T18" fmla="*/ 262 w 183"/>
                <a:gd name="T19" fmla="*/ 22 h 301"/>
                <a:gd name="T20" fmla="*/ 152 w 183"/>
                <a:gd name="T21" fmla="*/ 26 h 301"/>
                <a:gd name="T22" fmla="*/ 7 w 183"/>
                <a:gd name="T23" fmla="*/ 31 h 301"/>
                <a:gd name="T24" fmla="*/ 4 w 183"/>
                <a:gd name="T25" fmla="*/ 35 h 301"/>
                <a:gd name="T26" fmla="*/ 1 w 183"/>
                <a:gd name="T27" fmla="*/ 37 h 301"/>
                <a:gd name="T28" fmla="*/ 1 w 183"/>
                <a:gd name="T29" fmla="*/ 40 h 301"/>
                <a:gd name="T30" fmla="*/ 0 w 183"/>
                <a:gd name="T31" fmla="*/ 43 h 301"/>
                <a:gd name="T32" fmla="*/ 0 w 183"/>
                <a:gd name="T33" fmla="*/ 47 h 301"/>
                <a:gd name="T34" fmla="*/ 1027 w 183"/>
                <a:gd name="T35" fmla="*/ 47 h 30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3" h="301">
                  <a:moveTo>
                    <a:pt x="100" y="300"/>
                  </a:moveTo>
                  <a:lnTo>
                    <a:pt x="182" y="151"/>
                  </a:lnTo>
                  <a:lnTo>
                    <a:pt x="101" y="0"/>
                  </a:lnTo>
                  <a:lnTo>
                    <a:pt x="93" y="11"/>
                  </a:lnTo>
                  <a:lnTo>
                    <a:pt x="79" y="31"/>
                  </a:lnTo>
                  <a:lnTo>
                    <a:pt x="68" y="51"/>
                  </a:lnTo>
                  <a:lnTo>
                    <a:pt x="59" y="68"/>
                  </a:lnTo>
                  <a:lnTo>
                    <a:pt x="48" y="88"/>
                  </a:lnTo>
                  <a:lnTo>
                    <a:pt x="36" y="111"/>
                  </a:lnTo>
                  <a:lnTo>
                    <a:pt x="26" y="135"/>
                  </a:lnTo>
                  <a:lnTo>
                    <a:pt x="16" y="164"/>
                  </a:lnTo>
                  <a:lnTo>
                    <a:pt x="7" y="194"/>
                  </a:lnTo>
                  <a:lnTo>
                    <a:pt x="4" y="216"/>
                  </a:lnTo>
                  <a:lnTo>
                    <a:pt x="1" y="233"/>
                  </a:lnTo>
                  <a:lnTo>
                    <a:pt x="1" y="252"/>
                  </a:lnTo>
                  <a:lnTo>
                    <a:pt x="0" y="278"/>
                  </a:lnTo>
                  <a:lnTo>
                    <a:pt x="0" y="300"/>
                  </a:lnTo>
                  <a:lnTo>
                    <a:pt x="100" y="300"/>
                  </a:lnTo>
                </a:path>
              </a:pathLst>
            </a:custGeom>
            <a:solidFill>
              <a:srgbClr val="0027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289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66675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59563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02663" y="6323013"/>
            <a:ext cx="541337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AAB74-562C-44F3-95DB-34A5957C62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67000515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02663" y="6400800"/>
            <a:ext cx="541337" cy="457200"/>
          </a:xfrm>
          <a:ln/>
        </p:spPr>
        <p:txBody>
          <a:bodyPr/>
          <a:lstStyle>
            <a:lvl1pPr>
              <a:defRPr b="0" u="none">
                <a:effectLst/>
              </a:defRPr>
            </a:lvl1pPr>
          </a:lstStyle>
          <a:p>
            <a:pPr>
              <a:defRPr/>
            </a:pPr>
            <a:fld id="{083AAB74-562C-44F3-95DB-34A5957C6218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3056586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05C70-4CB2-4E69-A0D4-374704F8408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9013229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09588" y="1039813"/>
            <a:ext cx="3987800" cy="504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9788" y="1039813"/>
            <a:ext cx="3987800" cy="504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2E059-7E42-4DB9-81BD-CD31D1F13D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692546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0" y="117776"/>
            <a:ext cx="9144000" cy="792088"/>
          </a:xfrm>
          <a:prstGeom prst="rect">
            <a:avLst/>
          </a:prstGeom>
        </p:spPr>
        <p:txBody>
          <a:bodyPr/>
          <a:lstStyle>
            <a:lvl1pPr algn="ctr">
              <a:defRPr sz="36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04448" y="6492875"/>
            <a:ext cx="539552" cy="360000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rgbClr val="005696"/>
                </a:solidFill>
              </a:defRPr>
            </a:lvl1pPr>
          </a:lstStyle>
          <a:p>
            <a:fld id="{D2E66F79-61AC-4704-8608-1544BA57B419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542631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5803E-6038-44E2-978F-F6E21218019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403813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B3888-ECD2-4742-BB73-749969CB2FA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80645918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746C0-21F2-4815-BEC0-CECAD935D3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8260474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A33B2-A7C6-45DD-B3EE-DDC8F32A6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0015229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6D7E4-F398-44C6-A833-C80F3823283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99110744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AE426-F420-4897-B21E-A87F264714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5907902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29388" y="101600"/>
            <a:ext cx="2108200" cy="598011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03200" y="101600"/>
            <a:ext cx="6173788" cy="598011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2165C-C3FE-400A-A2B2-D64FEEBEA3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0453709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200" y="101600"/>
            <a:ext cx="7793038" cy="7366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509588" y="1039813"/>
            <a:ext cx="8128000" cy="5041900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6372B-AFB3-462E-A97D-CB0E9B0471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1836542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203200" y="101600"/>
            <a:ext cx="8434388" cy="598011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7908F-8325-415D-8FD8-06F04C35BC5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7677696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endParaRPr lang="zh-TW" altLang="en-US" sz="1662" b="0">
              <a:solidFill>
                <a:srgbClr val="002060"/>
              </a:solidFill>
              <a:latin typeface="Arial" pitchFamily="34" charset="0"/>
            </a:endParaRPr>
          </a:p>
        </p:txBody>
      </p:sp>
      <p:pic>
        <p:nvPicPr>
          <p:cNvPr id="5" name="Picture 28" descr="itri_CEL_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28" y="206375"/>
            <a:ext cx="2652346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7"/>
          <p:cNvSpPr>
            <a:spLocks noChangeArrowheads="1"/>
          </p:cNvSpPr>
          <p:nvPr/>
        </p:nvSpPr>
        <p:spPr bwMode="auto">
          <a:xfrm>
            <a:off x="7239000" y="6619876"/>
            <a:ext cx="19050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>
              <a:defRPr/>
            </a:pPr>
            <a:fld id="{A2CC962D-6D4D-4A5A-B2C3-065CC634DBEB}" type="slidenum">
              <a:rPr kumimoji="0" lang="en-US" altLang="zh-TW" sz="923" b="0" smtClean="0">
                <a:solidFill>
                  <a:srgbClr val="002060"/>
                </a:solidFill>
                <a:latin typeface="Tahoma" panose="020B0604030504040204" pitchFamily="34" charset="0"/>
              </a:rPr>
              <a:pPr algn="r">
                <a:defRPr/>
              </a:pPr>
              <a:t>‹#›</a:t>
            </a:fld>
            <a:endParaRPr kumimoji="0" lang="en-US" altLang="zh-TW" sz="923" b="0">
              <a:solidFill>
                <a:srgbClr val="002060"/>
              </a:solidFill>
              <a:latin typeface="Tahoma" panose="020B0604030504040204" pitchFamily="34" charset="0"/>
            </a:endParaRPr>
          </a:p>
        </p:txBody>
      </p:sp>
      <p:sp>
        <p:nvSpPr>
          <p:cNvPr id="18233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899746" y="1484313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18234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2058866" y="4005263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 typeface="Wingdings" pitchFamily="2" charset="2"/>
              <a:buNone/>
              <a:defRPr b="0"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7" name="Rectangle 72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239000" y="6619876"/>
            <a:ext cx="1905000" cy="238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923" b="0">
                <a:solidFill>
                  <a:srgbClr val="002060"/>
                </a:solidFill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380E2ABA-16AD-467E-A45F-0489F01DE8A0}" type="slidenum">
              <a:rPr kumimoji="0" lang="en-US" altLang="zh-TW">
                <a:ea typeface="新細明體" panose="02020500000000000000" pitchFamily="18" charset="-120"/>
              </a:rPr>
              <a:pPr>
                <a:defRPr/>
              </a:pPr>
              <a:t>‹#›</a:t>
            </a:fld>
            <a:endParaRPr kumimoji="0" lang="en-US" altLang="zh-TW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8959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17776"/>
            <a:ext cx="9144000" cy="792088"/>
          </a:xfrm>
          <a:prstGeom prst="rect">
            <a:avLst/>
          </a:prstGeom>
        </p:spPr>
        <p:txBody>
          <a:bodyPr/>
          <a:lstStyle>
            <a:lvl1pPr algn="ctr">
              <a:defRPr sz="36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04448" y="6492875"/>
            <a:ext cx="539552" cy="360000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rgbClr val="005696"/>
                </a:solidFill>
              </a:defRPr>
            </a:lvl1pPr>
          </a:lstStyle>
          <a:p>
            <a:fld id="{D2E66F79-61AC-4704-8608-1544BA57B419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43602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5962" y="3"/>
            <a:ext cx="7772400" cy="963613"/>
          </a:xfrm>
          <a:prstGeom prst="rect">
            <a:avLst/>
          </a:prstGeo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6138" y="1484313"/>
            <a:ext cx="7772400" cy="5040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710655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435" y="4407067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9179197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5962" y="3"/>
            <a:ext cx="7772400" cy="9636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56138" y="1484313"/>
            <a:ext cx="3815862" cy="5040312"/>
          </a:xfrm>
          <a:prstGeom prst="rect">
            <a:avLst/>
          </a:prstGeo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12679" y="1484313"/>
            <a:ext cx="3815862" cy="5040312"/>
          </a:xfrm>
          <a:prstGeom prst="rect">
            <a:avLst/>
          </a:prstGeo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7197771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  <a:prstGeom prst="rect">
            <a:avLst/>
          </a:prstGeo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306" y="1535113"/>
            <a:ext cx="404153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306" y="2174875"/>
            <a:ext cx="4041531" cy="3951288"/>
          </a:xfrm>
          <a:prstGeom prst="rect">
            <a:avLst/>
          </a:prstGeo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3272449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7"/>
          <p:cNvSpPr>
            <a:spLocks noChangeArrowheads="1"/>
          </p:cNvSpPr>
          <p:nvPr userDrawn="1"/>
        </p:nvSpPr>
        <p:spPr bwMode="auto">
          <a:xfrm>
            <a:off x="7239000" y="6619876"/>
            <a:ext cx="19050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>
              <a:defRPr/>
            </a:pPr>
            <a:fld id="{5C2089D4-4D4B-44D0-A305-DB8B8086C42E}" type="slidenum">
              <a:rPr kumimoji="0" lang="en-US" altLang="zh-TW" sz="923" b="0" smtClean="0">
                <a:solidFill>
                  <a:srgbClr val="002060"/>
                </a:solidFill>
                <a:latin typeface="Tahoma" panose="020B0604030504040204" pitchFamily="34" charset="0"/>
              </a:rPr>
              <a:pPr algn="r">
                <a:defRPr/>
              </a:pPr>
              <a:t>‹#›</a:t>
            </a:fld>
            <a:endParaRPr kumimoji="0" lang="en-US" altLang="zh-TW" sz="923" b="0">
              <a:solidFill>
                <a:srgbClr val="002060"/>
              </a:solidFill>
              <a:latin typeface="Tahoma" panose="020B0604030504040204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5962" y="3"/>
            <a:ext cx="7772400" cy="9636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Rectangle 72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239000" y="6619876"/>
            <a:ext cx="1905000" cy="238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923" b="0">
                <a:solidFill>
                  <a:srgbClr val="002060"/>
                </a:solidFill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72E418C3-741F-4ACD-99FA-EFDCBA416188}" type="slidenum">
              <a:rPr kumimoji="0" lang="en-US" altLang="zh-TW">
                <a:ea typeface="新細明體" panose="02020500000000000000" pitchFamily="18" charset="-120"/>
              </a:rPr>
              <a:pPr>
                <a:defRPr/>
              </a:pPr>
              <a:t>‹#›</a:t>
            </a:fld>
            <a:endParaRPr kumimoji="0" lang="en-US" altLang="zh-TW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80800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7"/>
          <p:cNvSpPr>
            <a:spLocks noChangeArrowheads="1"/>
          </p:cNvSpPr>
          <p:nvPr userDrawn="1"/>
        </p:nvSpPr>
        <p:spPr bwMode="auto">
          <a:xfrm>
            <a:off x="7239000" y="6619876"/>
            <a:ext cx="19050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>
              <a:defRPr/>
            </a:pPr>
            <a:fld id="{D3942288-B423-4361-B4D9-871FF5255F8B}" type="slidenum">
              <a:rPr kumimoji="0" lang="en-US" altLang="zh-TW" sz="923" b="0" smtClean="0">
                <a:solidFill>
                  <a:srgbClr val="002060"/>
                </a:solidFill>
                <a:latin typeface="Tahoma" panose="020B0604030504040204" pitchFamily="34" charset="0"/>
              </a:rPr>
              <a:pPr algn="r">
                <a:defRPr/>
              </a:pPr>
              <a:t>‹#›</a:t>
            </a:fld>
            <a:endParaRPr kumimoji="0" lang="en-US" altLang="zh-TW" sz="923" b="0">
              <a:solidFill>
                <a:srgbClr val="002060"/>
              </a:solidFill>
              <a:latin typeface="Tahoma" panose="020B0604030504040204" pitchFamily="34" charset="0"/>
            </a:endParaRPr>
          </a:p>
        </p:txBody>
      </p:sp>
      <p:sp>
        <p:nvSpPr>
          <p:cNvPr id="3" name="Rectangle 72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239000" y="6619876"/>
            <a:ext cx="1905000" cy="238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923" b="0">
                <a:solidFill>
                  <a:srgbClr val="002060"/>
                </a:solidFill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4F28412D-B1FD-45AB-8252-B4F727ADBD98}" type="slidenum">
              <a:rPr kumimoji="0" lang="en-US" altLang="zh-TW">
                <a:ea typeface="新細明體" panose="02020500000000000000" pitchFamily="18" charset="-120"/>
              </a:rPr>
              <a:pPr>
                <a:defRPr/>
              </a:pPr>
              <a:t>‹#›</a:t>
            </a:fld>
            <a:endParaRPr kumimoji="0" lang="en-US" altLang="zh-TW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28837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7" y="273050"/>
            <a:ext cx="3008435" cy="1162050"/>
          </a:xfrm>
          <a:prstGeom prst="rect">
            <a:avLst/>
          </a:prstGeom>
        </p:spPr>
        <p:txBody>
          <a:bodyPr/>
          <a:lstStyle>
            <a:lvl1pPr algn="l">
              <a:defRPr sz="1846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538" y="273217"/>
            <a:ext cx="5111262" cy="5853113"/>
          </a:xfrm>
          <a:prstGeom prst="rect">
            <a:avLst/>
          </a:prstGeo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7" y="1435103"/>
            <a:ext cx="300843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6730236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1846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7252316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5962" y="3"/>
            <a:ext cx="7772400" cy="9636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56138" y="1484313"/>
            <a:ext cx="7772400" cy="50403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0541511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3622" y="167"/>
            <a:ext cx="1954823" cy="65246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56139" y="167"/>
            <a:ext cx="5726723" cy="6524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84710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04448" y="6492875"/>
            <a:ext cx="539552" cy="360000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rgbClr val="005696"/>
                </a:solidFill>
              </a:defRPr>
            </a:lvl1pPr>
          </a:lstStyle>
          <a:p>
            <a:fld id="{D2E66F79-61AC-4704-8608-1544BA57B419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618280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標題及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5962" y="3"/>
            <a:ext cx="7772400" cy="9636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表版面配置區 2"/>
          <p:cNvSpPr>
            <a:spLocks noGrp="1"/>
          </p:cNvSpPr>
          <p:nvPr>
            <p:ph type="chart" idx="1"/>
          </p:nvPr>
        </p:nvSpPr>
        <p:spPr>
          <a:xfrm>
            <a:off x="756138" y="1484313"/>
            <a:ext cx="7772400" cy="5040312"/>
          </a:xfrm>
          <a:prstGeom prst="rect">
            <a:avLst/>
          </a:prstGeom>
        </p:spPr>
        <p:txBody>
          <a:bodyPr/>
          <a:lstStyle/>
          <a:p>
            <a:pPr lvl="0"/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35962892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756222" y="167"/>
            <a:ext cx="7822223" cy="6524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6888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45F4-8D7E-41F6-A8EA-D92FB085B685}" type="datetimeFigureOut">
              <a:rPr lang="zh-TW" altLang="en-US" smtClean="0"/>
              <a:t>2022/9/28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63A9-D1EB-4EA9-881F-E31066AE93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9126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45F4-8D7E-41F6-A8EA-D92FB085B685}" type="datetimeFigureOut">
              <a:rPr lang="zh-TW" altLang="en-US" smtClean="0"/>
              <a:t>2022/9/28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63A9-D1EB-4EA9-881F-E31066AE93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367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45F4-8D7E-41F6-A8EA-D92FB085B685}" type="datetimeFigureOut">
              <a:rPr lang="zh-TW" altLang="en-US" smtClean="0"/>
              <a:t>2022/9/28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63A9-D1EB-4EA9-881F-E31066AE93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28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45F4-8D7E-41F6-A8EA-D92FB085B685}" type="datetimeFigureOut">
              <a:rPr lang="zh-TW" altLang="en-US" smtClean="0"/>
              <a:t>2022/9/28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63A9-D1EB-4EA9-881F-E31066AE93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8849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45F4-8D7E-41F6-A8EA-D92FB085B685}" type="datetimeFigureOut">
              <a:rPr lang="zh-TW" altLang="en-US" smtClean="0"/>
              <a:t>2022/9/28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63A9-D1EB-4EA9-881F-E31066AE93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763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grpSp>
        <p:nvGrpSpPr>
          <p:cNvPr id="13" name="Group 12"/>
          <p:cNvGrpSpPr>
            <a:grpSpLocks/>
          </p:cNvGrpSpPr>
          <p:nvPr userDrawn="1"/>
        </p:nvGrpSpPr>
        <p:grpSpPr bwMode="auto">
          <a:xfrm>
            <a:off x="265113" y="946150"/>
            <a:ext cx="8626475" cy="71438"/>
            <a:chOff x="611" y="384"/>
            <a:chExt cx="4450" cy="106"/>
          </a:xfrm>
        </p:grpSpPr>
        <p:sp>
          <p:nvSpPr>
            <p:cNvPr id="14" name="Rectangle 13"/>
            <p:cNvSpPr>
              <a:spLocks noChangeArrowheads="1"/>
            </p:cNvSpPr>
            <p:nvPr userDrawn="1"/>
          </p:nvSpPr>
          <p:spPr bwMode="auto">
            <a:xfrm>
              <a:off x="611" y="384"/>
              <a:ext cx="2197" cy="10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1pPr>
              <a:lvl2pPr marL="742950" indent="-285750" eaLnBrk="0" hangingPunct="0"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2pPr>
              <a:lvl3pPr marL="1143000" indent="-228600" eaLnBrk="0" hangingPunct="0"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3pPr>
              <a:lvl4pPr marL="1600200" indent="-228600" eaLnBrk="0" hangingPunct="0"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4pPr>
              <a:lvl5pPr marL="2057400" indent="-228600" eaLnBrk="0" hangingPunct="0"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TW" altLang="en-US" b="0">
                <a:solidFill>
                  <a:prstClr val="black"/>
                </a:solidFill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 userDrawn="1"/>
          </p:nvSpPr>
          <p:spPr bwMode="auto">
            <a:xfrm>
              <a:off x="2808" y="384"/>
              <a:ext cx="2253" cy="106"/>
            </a:xfrm>
            <a:prstGeom prst="rect">
              <a:avLst/>
            </a:prstGeom>
            <a:gradFill rotWithShape="0">
              <a:gsLst>
                <a:gs pos="0">
                  <a:srgbClr val="0033CC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1pPr>
              <a:lvl2pPr marL="742950" indent="-285750" eaLnBrk="0" hangingPunct="0"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2pPr>
              <a:lvl3pPr marL="1143000" indent="-228600" eaLnBrk="0" hangingPunct="0"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3pPr>
              <a:lvl4pPr marL="1600200" indent="-228600" eaLnBrk="0" hangingPunct="0"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4pPr>
              <a:lvl5pPr marL="2057400" indent="-228600" eaLnBrk="0" hangingPunct="0"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TW" altLang="en-US" b="0">
                <a:solidFill>
                  <a:prstClr val="black"/>
                </a:solidFill>
              </a:endParaRPr>
            </a:p>
          </p:txBody>
        </p:sp>
      </p:grpSp>
      <p:sp>
        <p:nvSpPr>
          <p:cNvPr id="17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40960" y="6492875"/>
            <a:ext cx="539552" cy="360000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rgbClr val="005696"/>
                </a:solidFill>
              </a:defRPr>
            </a:lvl1pPr>
          </a:lstStyle>
          <a:p>
            <a:fld id="{D2E66F79-61AC-4704-8608-1544BA57B419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16" name="Picture 5" descr="http://www.epark.org.tw/images/idb_logo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" y="4690"/>
            <a:ext cx="1008063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997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6" r:id="rId3"/>
    <p:sldLayoutId id="2147483997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914400" rtl="0" eaLnBrk="1" latinLnBrk="0" hangingPunct="1">
        <a:spcBef>
          <a:spcPct val="20000"/>
        </a:spcBef>
        <a:buFont typeface="+mj-ea"/>
        <a:buAutoNum type="ea1ChtPeriod"/>
        <a:defRPr sz="2400" kern="1200">
          <a:solidFill>
            <a:srgbClr val="005696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5696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5696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5696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5696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E45F4-8D7E-41F6-A8EA-D92FB085B685}" type="datetimeFigureOut">
              <a:rPr lang="zh-TW" altLang="en-US" smtClean="0"/>
              <a:t>2022/9/28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163A9-D1EB-4EA9-881F-E31066AE9389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2" name="Picture 5" descr="http://www.epark.org.tw/images/idb_logo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" y="4690"/>
            <a:ext cx="1008063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4430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101600"/>
            <a:ext cx="7793038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1039813"/>
            <a:ext cx="8128000" cy="504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11183" y="6356176"/>
            <a:ext cx="541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 b="0" u="none">
                <a:solidFill>
                  <a:srgbClr val="663300"/>
                </a:solidFill>
                <a:effectLst/>
              </a:defRPr>
            </a:lvl1pPr>
          </a:lstStyle>
          <a:p>
            <a:pPr>
              <a:defRPr/>
            </a:pPr>
            <a:fld id="{EABF5B5B-61FB-40C2-9929-BA0A80284DAD}" type="slidenum">
              <a:rPr lang="en-US" altLang="zh-TW" smtClean="0">
                <a:latin typeface="Times New Roman" pitchFamily="18" charset="0"/>
                <a:ea typeface="標楷體" pitchFamily="65" charset="-120"/>
              </a:rPr>
              <a:pPr>
                <a:defRPr/>
              </a:pPr>
              <a:t>‹#›</a:t>
            </a:fld>
            <a:endParaRPr lang="en-US" altLang="zh-TW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2863" y="481013"/>
            <a:ext cx="554037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algn="ctr" eaLnBrk="1" hangingPunct="1"/>
            <a:r>
              <a:rPr lang="en-US" altLang="zh-TW" sz="1400" b="1">
                <a:solidFill>
                  <a:srgbClr val="000000"/>
                </a:solidFill>
              </a:rPr>
              <a:t>IDB</a:t>
            </a:r>
          </a:p>
        </p:txBody>
      </p:sp>
      <p:grpSp>
        <p:nvGrpSpPr>
          <p:cNvPr id="1032" name="Group 8"/>
          <p:cNvGrpSpPr>
            <a:grpSpLocks/>
          </p:cNvGrpSpPr>
          <p:nvPr userDrawn="1"/>
        </p:nvGrpSpPr>
        <p:grpSpPr bwMode="auto">
          <a:xfrm>
            <a:off x="100013" y="107950"/>
            <a:ext cx="423862" cy="339725"/>
            <a:chOff x="129" y="115"/>
            <a:chExt cx="348" cy="285"/>
          </a:xfrm>
        </p:grpSpPr>
        <p:sp>
          <p:nvSpPr>
            <p:cNvPr id="1036" name="Freeform 9"/>
            <p:cNvSpPr>
              <a:spLocks/>
            </p:cNvSpPr>
            <p:nvPr/>
          </p:nvSpPr>
          <p:spPr bwMode="auto">
            <a:xfrm>
              <a:off x="129" y="115"/>
              <a:ext cx="259" cy="282"/>
            </a:xfrm>
            <a:custGeom>
              <a:avLst/>
              <a:gdLst>
                <a:gd name="T0" fmla="*/ 3641 w 239"/>
                <a:gd name="T1" fmla="*/ 0 h 299"/>
                <a:gd name="T2" fmla="*/ 1221 w 239"/>
                <a:gd name="T3" fmla="*/ 1 h 299"/>
                <a:gd name="T4" fmla="*/ 0 w 239"/>
                <a:gd name="T5" fmla="*/ 21 h 299"/>
                <a:gd name="T6" fmla="*/ 1216 w 239"/>
                <a:gd name="T7" fmla="*/ 41 h 299"/>
                <a:gd name="T8" fmla="*/ 1216 w 239"/>
                <a:gd name="T9" fmla="*/ 38 h 299"/>
                <a:gd name="T10" fmla="*/ 1235 w 239"/>
                <a:gd name="T11" fmla="*/ 36 h 299"/>
                <a:gd name="T12" fmla="*/ 1252 w 239"/>
                <a:gd name="T13" fmla="*/ 33 h 299"/>
                <a:gd name="T14" fmla="*/ 1338 w 239"/>
                <a:gd name="T15" fmla="*/ 30 h 299"/>
                <a:gd name="T16" fmla="*/ 1356 w 239"/>
                <a:gd name="T17" fmla="*/ 29 h 299"/>
                <a:gd name="T18" fmla="*/ 1428 w 239"/>
                <a:gd name="T19" fmla="*/ 27 h 299"/>
                <a:gd name="T20" fmla="*/ 1471 w 239"/>
                <a:gd name="T21" fmla="*/ 25 h 299"/>
                <a:gd name="T22" fmla="*/ 1505 w 239"/>
                <a:gd name="T23" fmla="*/ 24 h 299"/>
                <a:gd name="T24" fmla="*/ 1592 w 239"/>
                <a:gd name="T25" fmla="*/ 23 h 299"/>
                <a:gd name="T26" fmla="*/ 1571 w 239"/>
                <a:gd name="T27" fmla="*/ 24 h 299"/>
                <a:gd name="T28" fmla="*/ 1610 w 239"/>
                <a:gd name="T29" fmla="*/ 23 h 299"/>
                <a:gd name="T30" fmla="*/ 1702 w 239"/>
                <a:gd name="T31" fmla="*/ 21 h 299"/>
                <a:gd name="T32" fmla="*/ 1869 w 239"/>
                <a:gd name="T33" fmla="*/ 19 h 299"/>
                <a:gd name="T34" fmla="*/ 2075 w 239"/>
                <a:gd name="T35" fmla="*/ 15 h 299"/>
                <a:gd name="T36" fmla="*/ 2392 w 239"/>
                <a:gd name="T37" fmla="*/ 10 h 299"/>
                <a:gd name="T38" fmla="*/ 2809 w 239"/>
                <a:gd name="T39" fmla="*/ 8 h 299"/>
                <a:gd name="T40" fmla="*/ 3146 w 239"/>
                <a:gd name="T41" fmla="*/ 8 h 299"/>
                <a:gd name="T42" fmla="*/ 3641 w 239"/>
                <a:gd name="T43" fmla="*/ 0 h 2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9" h="299">
                  <a:moveTo>
                    <a:pt x="238" y="0"/>
                  </a:moveTo>
                  <a:lnTo>
                    <a:pt x="79" y="1"/>
                  </a:lnTo>
                  <a:lnTo>
                    <a:pt x="0" y="147"/>
                  </a:lnTo>
                  <a:lnTo>
                    <a:pt x="78" y="298"/>
                  </a:lnTo>
                  <a:lnTo>
                    <a:pt x="78" y="277"/>
                  </a:lnTo>
                  <a:lnTo>
                    <a:pt x="80" y="263"/>
                  </a:lnTo>
                  <a:lnTo>
                    <a:pt x="82" y="240"/>
                  </a:lnTo>
                  <a:lnTo>
                    <a:pt x="87" y="220"/>
                  </a:lnTo>
                  <a:lnTo>
                    <a:pt x="88" y="215"/>
                  </a:lnTo>
                  <a:lnTo>
                    <a:pt x="92" y="201"/>
                  </a:lnTo>
                  <a:lnTo>
                    <a:pt x="96" y="188"/>
                  </a:lnTo>
                  <a:lnTo>
                    <a:pt x="99" y="179"/>
                  </a:lnTo>
                  <a:lnTo>
                    <a:pt x="103" y="170"/>
                  </a:lnTo>
                  <a:lnTo>
                    <a:pt x="102" y="173"/>
                  </a:lnTo>
                  <a:lnTo>
                    <a:pt x="106" y="163"/>
                  </a:lnTo>
                  <a:lnTo>
                    <a:pt x="111" y="152"/>
                  </a:lnTo>
                  <a:lnTo>
                    <a:pt x="121" y="130"/>
                  </a:lnTo>
                  <a:lnTo>
                    <a:pt x="137" y="105"/>
                  </a:lnTo>
                  <a:lnTo>
                    <a:pt x="156" y="80"/>
                  </a:lnTo>
                  <a:lnTo>
                    <a:pt x="183" y="48"/>
                  </a:lnTo>
                  <a:lnTo>
                    <a:pt x="204" y="29"/>
                  </a:lnTo>
                  <a:lnTo>
                    <a:pt x="238" y="0"/>
                  </a:lnTo>
                </a:path>
              </a:pathLst>
            </a:custGeom>
            <a:solidFill>
              <a:srgbClr val="0027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037" name="Freeform 10"/>
            <p:cNvSpPr>
              <a:spLocks/>
            </p:cNvSpPr>
            <p:nvPr/>
          </p:nvSpPr>
          <p:spPr bwMode="auto">
            <a:xfrm>
              <a:off x="281" y="115"/>
              <a:ext cx="196" cy="285"/>
            </a:xfrm>
            <a:custGeom>
              <a:avLst/>
              <a:gdLst>
                <a:gd name="T0" fmla="*/ 1027 w 183"/>
                <a:gd name="T1" fmla="*/ 47 h 301"/>
                <a:gd name="T2" fmla="*/ 1886 w 183"/>
                <a:gd name="T3" fmla="*/ 24 h 301"/>
                <a:gd name="T4" fmla="*/ 1035 w 183"/>
                <a:gd name="T5" fmla="*/ 0 h 301"/>
                <a:gd name="T6" fmla="*/ 959 w 183"/>
                <a:gd name="T7" fmla="*/ 9 h 301"/>
                <a:gd name="T8" fmla="*/ 813 w 183"/>
                <a:gd name="T9" fmla="*/ 9 h 301"/>
                <a:gd name="T10" fmla="*/ 708 w 183"/>
                <a:gd name="T11" fmla="*/ 9 h 301"/>
                <a:gd name="T12" fmla="*/ 598 w 183"/>
                <a:gd name="T13" fmla="*/ 10 h 301"/>
                <a:gd name="T14" fmla="*/ 486 w 183"/>
                <a:gd name="T15" fmla="*/ 14 h 301"/>
                <a:gd name="T16" fmla="*/ 370 w 183"/>
                <a:gd name="T17" fmla="*/ 19 h 301"/>
                <a:gd name="T18" fmla="*/ 262 w 183"/>
                <a:gd name="T19" fmla="*/ 22 h 301"/>
                <a:gd name="T20" fmla="*/ 152 w 183"/>
                <a:gd name="T21" fmla="*/ 26 h 301"/>
                <a:gd name="T22" fmla="*/ 7 w 183"/>
                <a:gd name="T23" fmla="*/ 31 h 301"/>
                <a:gd name="T24" fmla="*/ 4 w 183"/>
                <a:gd name="T25" fmla="*/ 35 h 301"/>
                <a:gd name="T26" fmla="*/ 1 w 183"/>
                <a:gd name="T27" fmla="*/ 37 h 301"/>
                <a:gd name="T28" fmla="*/ 1 w 183"/>
                <a:gd name="T29" fmla="*/ 40 h 301"/>
                <a:gd name="T30" fmla="*/ 0 w 183"/>
                <a:gd name="T31" fmla="*/ 43 h 301"/>
                <a:gd name="T32" fmla="*/ 0 w 183"/>
                <a:gd name="T33" fmla="*/ 47 h 301"/>
                <a:gd name="T34" fmla="*/ 1027 w 183"/>
                <a:gd name="T35" fmla="*/ 47 h 30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3" h="301">
                  <a:moveTo>
                    <a:pt x="100" y="300"/>
                  </a:moveTo>
                  <a:lnTo>
                    <a:pt x="182" y="151"/>
                  </a:lnTo>
                  <a:lnTo>
                    <a:pt x="101" y="0"/>
                  </a:lnTo>
                  <a:lnTo>
                    <a:pt x="93" y="11"/>
                  </a:lnTo>
                  <a:lnTo>
                    <a:pt x="79" y="31"/>
                  </a:lnTo>
                  <a:lnTo>
                    <a:pt x="68" y="51"/>
                  </a:lnTo>
                  <a:lnTo>
                    <a:pt x="59" y="68"/>
                  </a:lnTo>
                  <a:lnTo>
                    <a:pt x="48" y="88"/>
                  </a:lnTo>
                  <a:lnTo>
                    <a:pt x="36" y="111"/>
                  </a:lnTo>
                  <a:lnTo>
                    <a:pt x="26" y="135"/>
                  </a:lnTo>
                  <a:lnTo>
                    <a:pt x="16" y="164"/>
                  </a:lnTo>
                  <a:lnTo>
                    <a:pt x="7" y="194"/>
                  </a:lnTo>
                  <a:lnTo>
                    <a:pt x="4" y="216"/>
                  </a:lnTo>
                  <a:lnTo>
                    <a:pt x="1" y="233"/>
                  </a:lnTo>
                  <a:lnTo>
                    <a:pt x="1" y="252"/>
                  </a:lnTo>
                  <a:lnTo>
                    <a:pt x="0" y="278"/>
                  </a:lnTo>
                  <a:lnTo>
                    <a:pt x="0" y="300"/>
                  </a:lnTo>
                  <a:lnTo>
                    <a:pt x="100" y="300"/>
                  </a:lnTo>
                </a:path>
              </a:pathLst>
            </a:custGeom>
            <a:solidFill>
              <a:srgbClr val="0027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1033" name="Group 11"/>
          <p:cNvGrpSpPr>
            <a:grpSpLocks/>
          </p:cNvGrpSpPr>
          <p:nvPr userDrawn="1"/>
        </p:nvGrpSpPr>
        <p:grpSpPr bwMode="auto">
          <a:xfrm>
            <a:off x="34925" y="765175"/>
            <a:ext cx="9109075" cy="153988"/>
            <a:chOff x="572" y="432"/>
            <a:chExt cx="4108" cy="106"/>
          </a:xfrm>
        </p:grpSpPr>
        <p:sp>
          <p:nvSpPr>
            <p:cNvPr id="1034" name="Rectangle 12"/>
            <p:cNvSpPr>
              <a:spLocks noChangeArrowheads="1"/>
            </p:cNvSpPr>
            <p:nvPr/>
          </p:nvSpPr>
          <p:spPr bwMode="auto">
            <a:xfrm>
              <a:off x="572" y="432"/>
              <a:ext cx="2028" cy="10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en-US">
                <a:solidFill>
                  <a:srgbClr val="000000"/>
                </a:solidFill>
              </a:endParaRPr>
            </a:p>
          </p:txBody>
        </p:sp>
        <p:sp>
          <p:nvSpPr>
            <p:cNvPr id="1035" name="Rectangle 13"/>
            <p:cNvSpPr>
              <a:spLocks noChangeArrowheads="1"/>
            </p:cNvSpPr>
            <p:nvPr/>
          </p:nvSpPr>
          <p:spPr bwMode="auto">
            <a:xfrm>
              <a:off x="2600" y="432"/>
              <a:ext cx="2080" cy="106"/>
            </a:xfrm>
            <a:prstGeom prst="rect">
              <a:avLst/>
            </a:prstGeom>
            <a:gradFill rotWithShape="0">
              <a:gsLst>
                <a:gs pos="0">
                  <a:srgbClr val="0033CC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7861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  <p:sldLayoutId id="2147484036" r:id="rId12"/>
    <p:sldLayoutId id="2147484037" r:id="rId13"/>
  </p:sldLayoutIdLst>
  <p:transition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Times New Roman" pitchFamily="18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Times New Roman" pitchFamily="18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Times New Roman" pitchFamily="18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Times New Roman" pitchFamily="18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Times New Roman" pitchFamily="18" charset="0"/>
          <a:ea typeface="標楷體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Times New Roman" pitchFamily="18" charset="0"/>
          <a:ea typeface="標楷體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Times New Roman" pitchFamily="18" charset="0"/>
          <a:ea typeface="標楷體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Blip>
          <a:blip r:embed="rId15"/>
        </a:buBlip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Blip>
          <a:blip r:embed="rId16"/>
        </a:buBlip>
        <a:defRPr kumimoji="1"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kumimoji="1"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Rectangle 91"/>
          <p:cNvSpPr>
            <a:spLocks noChangeArrowheads="1"/>
          </p:cNvSpPr>
          <p:nvPr/>
        </p:nvSpPr>
        <p:spPr bwMode="auto">
          <a:xfrm>
            <a:off x="3679581" y="6626226"/>
            <a:ext cx="28956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endParaRPr kumimoji="0" lang="en-US" altLang="zh-TW" sz="1292" b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25609" name="Rectangle 92"/>
          <p:cNvSpPr>
            <a:spLocks noChangeArrowheads="1"/>
          </p:cNvSpPr>
          <p:nvPr/>
        </p:nvSpPr>
        <p:spPr bwMode="auto">
          <a:xfrm>
            <a:off x="7263912" y="6619876"/>
            <a:ext cx="19050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>
              <a:defRPr/>
            </a:pPr>
            <a:fld id="{14592346-2DEF-4C56-B825-AB0B050AC8FA}" type="slidenum">
              <a:rPr kumimoji="0" lang="en-US" altLang="zh-TW" sz="1108" b="0" smtClean="0">
                <a:solidFill>
                  <a:srgbClr val="40458C"/>
                </a:solidFill>
                <a:latin typeface="Tahoma" panose="020B0604030504040204" pitchFamily="34" charset="0"/>
              </a:rPr>
              <a:pPr algn="r">
                <a:defRPr/>
              </a:pPr>
              <a:t>‹#›</a:t>
            </a:fld>
            <a:endParaRPr kumimoji="0" lang="en-US" altLang="zh-TW" sz="1108" b="0">
              <a:solidFill>
                <a:srgbClr val="40458C"/>
              </a:solidFill>
              <a:latin typeface="Tahoma" panose="020B0604030504040204" pitchFamily="34" charset="0"/>
            </a:endParaRPr>
          </a:p>
        </p:txBody>
      </p:sp>
      <p:sp>
        <p:nvSpPr>
          <p:cNvPr id="25610" name="Rectangle 93"/>
          <p:cNvSpPr>
            <a:spLocks noChangeArrowheads="1"/>
          </p:cNvSpPr>
          <p:nvPr userDrawn="1"/>
        </p:nvSpPr>
        <p:spPr bwMode="auto">
          <a:xfrm>
            <a:off x="7263912" y="6619876"/>
            <a:ext cx="19050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>
              <a:defRPr/>
            </a:pPr>
            <a:fld id="{DFB01190-68E0-406E-B574-A4774EAEEA54}" type="slidenum">
              <a:rPr kumimoji="0" lang="en-US" altLang="zh-TW" sz="1108" b="0" smtClean="0">
                <a:solidFill>
                  <a:srgbClr val="FFFFFF"/>
                </a:solidFill>
                <a:latin typeface="Tahoma" panose="020B0604030504040204" pitchFamily="34" charset="0"/>
              </a:rPr>
              <a:pPr algn="r">
                <a:defRPr/>
              </a:pPr>
              <a:t>‹#›</a:t>
            </a:fld>
            <a:endParaRPr kumimoji="0" lang="en-US" altLang="zh-TW" sz="1108" b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pic>
        <p:nvPicPr>
          <p:cNvPr id="12293" name="Picture 49" descr="itri_CEL_A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89" y="112714"/>
            <a:ext cx="1843454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102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23" b="1">
          <a:solidFill>
            <a:srgbClr val="0000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23" b="1">
          <a:solidFill>
            <a:srgbClr val="0000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23" b="1">
          <a:solidFill>
            <a:srgbClr val="0000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23" b="1">
          <a:solidFill>
            <a:srgbClr val="0000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23" b="1">
          <a:solidFill>
            <a:srgbClr val="0000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5pPr>
      <a:lvl6pPr marL="422041" algn="l" rtl="0" fontAlgn="base">
        <a:spcBef>
          <a:spcPct val="0"/>
        </a:spcBef>
        <a:spcAft>
          <a:spcPct val="0"/>
        </a:spcAft>
        <a:defRPr kumimoji="1" sz="3323" b="1">
          <a:solidFill>
            <a:srgbClr val="0000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6pPr>
      <a:lvl7pPr marL="844083" algn="l" rtl="0" fontAlgn="base">
        <a:spcBef>
          <a:spcPct val="0"/>
        </a:spcBef>
        <a:spcAft>
          <a:spcPct val="0"/>
        </a:spcAft>
        <a:defRPr kumimoji="1" sz="3323" b="1">
          <a:solidFill>
            <a:srgbClr val="0000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7pPr>
      <a:lvl8pPr marL="1266124" algn="l" rtl="0" fontAlgn="base">
        <a:spcBef>
          <a:spcPct val="0"/>
        </a:spcBef>
        <a:spcAft>
          <a:spcPct val="0"/>
        </a:spcAft>
        <a:defRPr kumimoji="1" sz="3323" b="1">
          <a:solidFill>
            <a:srgbClr val="0000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8pPr>
      <a:lvl9pPr marL="1688165" algn="l" rtl="0" fontAlgn="base">
        <a:spcBef>
          <a:spcPct val="0"/>
        </a:spcBef>
        <a:spcAft>
          <a:spcPct val="0"/>
        </a:spcAft>
        <a:defRPr kumimoji="1" sz="3323" b="1">
          <a:solidFill>
            <a:srgbClr val="0000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Char char="t"/>
        <a:defRPr kumimoji="1" sz="2954" b="1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kumimoji="1" sz="2585" b="1">
          <a:solidFill>
            <a:schemeClr val="tx1"/>
          </a:solidFill>
          <a:latin typeface="+mn-lt"/>
          <a:ea typeface="+mn-ea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kumimoji="1" sz="2215" b="1">
          <a:solidFill>
            <a:schemeClr val="tx1"/>
          </a:solidFill>
          <a:latin typeface="+mn-lt"/>
          <a:ea typeface="+mn-ea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kumimoji="1" sz="1846" b="1">
          <a:solidFill>
            <a:schemeClr val="tx1"/>
          </a:solidFill>
          <a:latin typeface="+mn-lt"/>
          <a:ea typeface="+mn-ea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kumimoji="1" sz="1846" b="1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kumimoji="1" sz="1846" b="1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kumimoji="1" sz="1846" b="1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kumimoji="1" sz="1846" b="1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kumimoji="1" sz="1846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115616" y="188640"/>
            <a:ext cx="7200800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lnSpc>
                <a:spcPct val="120000"/>
              </a:lnSpc>
            </a:pPr>
            <a:r>
              <a:rPr lang="zh-TW" altLang="en-US" sz="3200" b="1" dirty="0">
                <a:solidFill>
                  <a:srgbClr val="0033CC"/>
                </a:solidFill>
                <a:latin typeface="微軟正黑體" panose="020B0604030504040204" pitchFamily="34" charset="-120"/>
                <a:cs typeface="Times New Roman" panose="02020603050405020304" pitchFamily="18" charset="0"/>
              </a:rPr>
              <a:t>經濟部工業局智慧機械產學推動計畫</a:t>
            </a:r>
            <a:endParaRPr lang="en-US" altLang="zh-TW" sz="3200" b="1" dirty="0">
              <a:solidFill>
                <a:srgbClr val="0033CC"/>
              </a:solidFill>
              <a:latin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 defTabSz="685800">
              <a:lnSpc>
                <a:spcPct val="120000"/>
              </a:lnSpc>
            </a:pPr>
            <a:r>
              <a:rPr lang="zh-TW" altLang="en-US" sz="3200" b="1" dirty="0">
                <a:solidFill>
                  <a:srgbClr val="0033CC"/>
                </a:solidFill>
                <a:latin typeface="微軟正黑體" panose="020B0604030504040204" pitchFamily="34" charset="-120"/>
                <a:cs typeface="Times New Roman" panose="02020603050405020304" pitchFamily="18" charset="0"/>
              </a:rPr>
              <a:t>「產學接軌分項計畫」</a:t>
            </a:r>
            <a:endParaRPr lang="en-US" altLang="zh-TW" sz="3200" b="1" dirty="0">
              <a:solidFill>
                <a:srgbClr val="0033CC"/>
              </a:solidFill>
              <a:latin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 defTabSz="685800">
              <a:lnSpc>
                <a:spcPct val="120000"/>
              </a:lnSpc>
            </a:pPr>
            <a:r>
              <a:rPr lang="zh-TW" altLang="en-US" sz="3200" b="1" dirty="0">
                <a:solidFill>
                  <a:srgbClr val="0033CC"/>
                </a:solidFill>
                <a:latin typeface="微軟正黑體" panose="020B0604030504040204" pitchFamily="34" charset="-120"/>
                <a:cs typeface="Times New Roman" panose="02020603050405020304" pitchFamily="18" charset="0"/>
              </a:rPr>
              <a:t>產學合作計畫提案審查簡報</a:t>
            </a:r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193997" y="2061418"/>
            <a:ext cx="8626475" cy="71438"/>
            <a:chOff x="611" y="384"/>
            <a:chExt cx="4450" cy="106"/>
          </a:xfrm>
        </p:grpSpPr>
        <p:sp>
          <p:nvSpPr>
            <p:cNvPr id="8" name="Rectangle 13"/>
            <p:cNvSpPr>
              <a:spLocks noChangeArrowheads="1"/>
            </p:cNvSpPr>
            <p:nvPr userDrawn="1"/>
          </p:nvSpPr>
          <p:spPr bwMode="auto">
            <a:xfrm>
              <a:off x="611" y="384"/>
              <a:ext cx="2197" cy="10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1pPr>
              <a:lvl2pPr marL="742950" indent="-285750" eaLnBrk="0" hangingPunct="0"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2pPr>
              <a:lvl3pPr marL="1143000" indent="-228600" eaLnBrk="0" hangingPunct="0"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3pPr>
              <a:lvl4pPr marL="1600200" indent="-228600" eaLnBrk="0" hangingPunct="0"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4pPr>
              <a:lvl5pPr marL="2057400" indent="-228600" eaLnBrk="0" hangingPunct="0"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TW" altLang="en-US" b="0">
                <a:solidFill>
                  <a:prstClr val="black"/>
                </a:solidFill>
              </a:endParaRPr>
            </a:p>
          </p:txBody>
        </p:sp>
        <p:sp>
          <p:nvSpPr>
            <p:cNvPr id="9" name="Rectangle 14"/>
            <p:cNvSpPr>
              <a:spLocks noChangeArrowheads="1"/>
            </p:cNvSpPr>
            <p:nvPr userDrawn="1"/>
          </p:nvSpPr>
          <p:spPr bwMode="auto">
            <a:xfrm>
              <a:off x="2808" y="384"/>
              <a:ext cx="2253" cy="106"/>
            </a:xfrm>
            <a:prstGeom prst="rect">
              <a:avLst/>
            </a:prstGeom>
            <a:gradFill rotWithShape="0">
              <a:gsLst>
                <a:gs pos="0">
                  <a:srgbClr val="0033CC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1pPr>
              <a:lvl2pPr marL="742950" indent="-285750" eaLnBrk="0" hangingPunct="0"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2pPr>
              <a:lvl3pPr marL="1143000" indent="-228600" eaLnBrk="0" hangingPunct="0"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3pPr>
              <a:lvl4pPr marL="1600200" indent="-228600" eaLnBrk="0" hangingPunct="0"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4pPr>
              <a:lvl5pPr marL="2057400" indent="-228600" eaLnBrk="0" hangingPunct="0"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Times New Roman" pitchFamily="18" charset="0"/>
                  <a:ea typeface="華康隸書體" charset="-12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TW" altLang="en-US" b="0">
                <a:solidFill>
                  <a:prstClr val="black"/>
                </a:solidFill>
              </a:endParaRPr>
            </a:p>
          </p:txBody>
        </p:sp>
      </p:grp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357F5751-3086-40D2-8DE6-0EA15B538BE6}"/>
              </a:ext>
            </a:extLst>
          </p:cNvPr>
          <p:cNvSpPr txBox="1"/>
          <p:nvPr/>
        </p:nvSpPr>
        <p:spPr>
          <a:xfrm>
            <a:off x="827584" y="2276872"/>
            <a:ext cx="8244408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cs typeface="Arial" panose="020B0604020202020204" pitchFamily="34" charset="0"/>
              </a:rPr>
              <a:t>計畫名稱：</a:t>
            </a:r>
            <a:endParaRPr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cs typeface="Arial" panose="020B0604020202020204" pitchFamily="34" charset="0"/>
              </a:rPr>
              <a:t>提案單位：</a:t>
            </a:r>
            <a:endParaRPr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cs typeface="Arial" panose="020B0604020202020204" pitchFamily="34" charset="0"/>
              </a:rPr>
              <a:t>合作學校</a:t>
            </a:r>
            <a:r>
              <a:rPr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cs typeface="Arial" panose="020B0604020202020204" pitchFamily="34" charset="0"/>
              </a:rPr>
              <a:t>/</a:t>
            </a: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cs typeface="Arial" panose="020B0604020202020204" pitchFamily="34" charset="0"/>
              </a:rPr>
              <a:t>科系：</a:t>
            </a:r>
            <a:endParaRPr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zh-TW" sz="2400" dirty="0">
              <a:solidFill>
                <a:srgbClr val="0070C0"/>
              </a:solidFill>
              <a:latin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zh-TW" sz="2400" dirty="0">
              <a:solidFill>
                <a:srgbClr val="0070C0"/>
              </a:solidFill>
              <a:latin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cs typeface="Arial" panose="020B0604020202020204" pitchFamily="34" charset="0"/>
              </a:rPr>
              <a:t>報  告  人：</a:t>
            </a:r>
            <a:endParaRPr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cs typeface="Arial" panose="020B0604020202020204" pitchFamily="34" charset="0"/>
              </a:rPr>
              <a:t>部門名稱：</a:t>
            </a:r>
            <a:endParaRPr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cs typeface="Arial" panose="020B0604020202020204" pitchFamily="34" charset="0"/>
              </a:rPr>
              <a:t>職    　稱：</a:t>
            </a:r>
            <a:endParaRPr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400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2E66F79-61AC-4704-8608-1544BA57B419}" type="slidenum">
              <a:rPr lang="zh-TW" altLang="en-US" smtClean="0">
                <a:solidFill>
                  <a:schemeClr val="tx1"/>
                </a:solidFill>
              </a:rPr>
              <a:pPr algn="r"/>
              <a:t>2</a:t>
            </a:fld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27863" y="188640"/>
            <a:ext cx="42883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200" b="1" dirty="0">
                <a:solidFill>
                  <a:srgbClr val="0033CC"/>
                </a:solidFill>
                <a:latin typeface="微軟正黑體" panose="020B0604030504040204" pitchFamily="34" charset="-120"/>
                <a:cs typeface="Times New Roman" panose="02020603050405020304" pitchFamily="18" charset="0"/>
              </a:rPr>
              <a:t>一、公司基本資料介紹</a:t>
            </a:r>
            <a:endParaRPr lang="en-US" altLang="zh-TW" sz="3200" b="1" dirty="0">
              <a:solidFill>
                <a:srgbClr val="0033CC"/>
              </a:solidFill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502976"/>
              </p:ext>
            </p:extLst>
          </p:nvPr>
        </p:nvGraphicFramePr>
        <p:xfrm>
          <a:off x="539552" y="1484784"/>
          <a:ext cx="8064896" cy="4552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8734">
                  <a:extLst>
                    <a:ext uri="{9D8B030D-6E8A-4147-A177-3AD203B41FA5}">
                      <a16:colId xmlns:a16="http://schemas.microsoft.com/office/drawing/2014/main" val="2910759293"/>
                    </a:ext>
                  </a:extLst>
                </a:gridCol>
                <a:gridCol w="5366162">
                  <a:extLst>
                    <a:ext uri="{9D8B030D-6E8A-4147-A177-3AD203B41FA5}">
                      <a16:colId xmlns:a16="http://schemas.microsoft.com/office/drawing/2014/main" val="792744812"/>
                    </a:ext>
                  </a:extLst>
                </a:gridCol>
              </a:tblGrid>
              <a:tr h="9104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企業名稱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9919725"/>
                  </a:ext>
                </a:extLst>
              </a:tr>
              <a:tr h="9104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員工人數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263990"/>
                  </a:ext>
                </a:extLst>
              </a:tr>
              <a:tr h="9104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公司資本額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6616597"/>
                  </a:ext>
                </a:extLst>
              </a:tr>
              <a:tr h="9104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主要產品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4129970"/>
                  </a:ext>
                </a:extLst>
              </a:tr>
              <a:tr h="9104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人才需求類別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2662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662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2E66F79-61AC-4704-8608-1544BA57B419}" type="slidenum">
              <a:rPr lang="zh-TW" altLang="en-US" smtClean="0">
                <a:solidFill>
                  <a:schemeClr val="tx1"/>
                </a:solidFill>
              </a:rPr>
              <a:pPr algn="r"/>
              <a:t>3</a:t>
            </a:fld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49541" y="188640"/>
            <a:ext cx="46987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200" b="1" dirty="0">
                <a:solidFill>
                  <a:srgbClr val="0033CC"/>
                </a:solidFill>
                <a:latin typeface="微軟正黑體" panose="020B0604030504040204" pitchFamily="34" charset="-120"/>
                <a:cs typeface="Times New Roman" panose="02020603050405020304" pitchFamily="18" charset="0"/>
              </a:rPr>
              <a:t>二、計畫目標及推動作法</a:t>
            </a:r>
            <a:endParaRPr lang="en-US" altLang="zh-TW" sz="3200" b="1" dirty="0">
              <a:solidFill>
                <a:srgbClr val="0033CC"/>
              </a:solidFill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665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2E66F79-61AC-4704-8608-1544BA57B419}" type="slidenum">
              <a:rPr lang="zh-TW" altLang="en-US" smtClean="0">
                <a:solidFill>
                  <a:schemeClr val="tx1"/>
                </a:solidFill>
              </a:rPr>
              <a:pPr algn="r"/>
              <a:t>4</a:t>
            </a:fld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85368" y="188640"/>
            <a:ext cx="59298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200" b="1" dirty="0">
                <a:solidFill>
                  <a:srgbClr val="0033CC"/>
                </a:solidFill>
                <a:latin typeface="微軟正黑體" panose="020B0604030504040204" pitchFamily="34" charset="-120"/>
                <a:cs typeface="Times New Roman" panose="02020603050405020304" pitchFamily="18" charset="0"/>
              </a:rPr>
              <a:t>三、</a:t>
            </a:r>
            <a:r>
              <a:rPr lang="zh-TW" altLang="zh-TW" sz="3200" b="1" dirty="0">
                <a:solidFill>
                  <a:srgbClr val="0033CC"/>
                </a:solidFill>
                <a:latin typeface="微軟正黑體" panose="020B0604030504040204" pitchFamily="34" charset="-120"/>
                <a:cs typeface="Times New Roman" panose="02020603050405020304" pitchFamily="18" charset="0"/>
              </a:rPr>
              <a:t>跨領域人才課程</a:t>
            </a:r>
            <a:r>
              <a:rPr lang="zh-TW" altLang="en-US" sz="3200" b="1" dirty="0">
                <a:solidFill>
                  <a:srgbClr val="0033CC"/>
                </a:solidFill>
                <a:latin typeface="微軟正黑體" panose="020B0604030504040204" pitchFamily="34" charset="-120"/>
                <a:cs typeface="Times New Roman" panose="02020603050405020304" pitchFamily="18" charset="0"/>
              </a:rPr>
              <a:t>及師資規劃</a:t>
            </a:r>
            <a:endParaRPr lang="en-US" altLang="zh-TW" sz="3200" b="1" dirty="0">
              <a:solidFill>
                <a:srgbClr val="0033CC"/>
              </a:solidFill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356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2E66F79-61AC-4704-8608-1544BA57B419}" type="slidenum">
              <a:rPr lang="zh-TW" altLang="en-US" smtClean="0">
                <a:solidFill>
                  <a:schemeClr val="tx1"/>
                </a:solidFill>
              </a:rPr>
              <a:pPr algn="r"/>
              <a:t>5</a:t>
            </a:fld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49542" y="404664"/>
            <a:ext cx="4698722" cy="417358"/>
          </a:xfrm>
          <a:prstGeom prst="rect">
            <a:avLst/>
          </a:prstGeom>
        </p:spPr>
        <p:txBody>
          <a:bodyPr wrap="none" anchor="t" anchorCtr="0">
            <a:spAutoFit/>
          </a:bodyPr>
          <a:lstStyle/>
          <a:p>
            <a:pPr marL="0" lvl="1"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3200" b="1" dirty="0">
                <a:solidFill>
                  <a:srgbClr val="0033CC"/>
                </a:solidFill>
                <a:latin typeface="微軟正黑體" panose="020B0604030504040204" pitchFamily="34" charset="-120"/>
                <a:cs typeface="Times New Roman" panose="02020603050405020304" pitchFamily="18" charset="0"/>
              </a:rPr>
              <a:t>四、實作</a:t>
            </a:r>
            <a:r>
              <a:rPr lang="zh-TW" altLang="zh-TW" sz="3200" b="1" dirty="0">
                <a:solidFill>
                  <a:srgbClr val="0033CC"/>
                </a:solidFill>
                <a:latin typeface="微軟正黑體" panose="020B0604030504040204" pitchFamily="34" charset="-120"/>
                <a:cs typeface="Times New Roman" panose="02020603050405020304" pitchFamily="18" charset="0"/>
              </a:rPr>
              <a:t>專題應用性</a:t>
            </a:r>
            <a:r>
              <a:rPr lang="zh-TW" altLang="en-US" sz="3200" b="1" dirty="0">
                <a:solidFill>
                  <a:srgbClr val="0033CC"/>
                </a:solidFill>
                <a:latin typeface="微軟正黑體" panose="020B0604030504040204" pitchFamily="34" charset="-120"/>
                <a:cs typeface="Times New Roman" panose="02020603050405020304" pitchFamily="18" charset="0"/>
              </a:rPr>
              <a:t>說明</a:t>
            </a:r>
            <a:endParaRPr lang="en-US" altLang="zh-TW" sz="3200" b="1" dirty="0">
              <a:solidFill>
                <a:srgbClr val="0033CC"/>
              </a:solidFill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026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2E66F79-61AC-4704-8608-1544BA57B419}" type="slidenum">
              <a:rPr lang="zh-TW" altLang="en-US" smtClean="0">
                <a:solidFill>
                  <a:schemeClr val="tx1"/>
                </a:solidFill>
              </a:rPr>
              <a:pPr algn="r"/>
              <a:t>6</a:t>
            </a:fld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15616" y="332656"/>
            <a:ext cx="7272808" cy="417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tabLst>
                <a:tab pos="908685" algn="l"/>
                <a:tab pos="909319" algn="l"/>
              </a:tabLst>
            </a:pPr>
            <a:r>
              <a:rPr lang="zh-TW" altLang="en-US" sz="3200" b="1" dirty="0">
                <a:solidFill>
                  <a:srgbClr val="0033CC"/>
                </a:solidFill>
                <a:latin typeface="微軟正黑體" panose="020B0604030504040204" pitchFamily="34" charset="-120"/>
                <a:cs typeface="Times New Roman" panose="02020603050405020304" pitchFamily="18" charset="0"/>
              </a:rPr>
              <a:t>五、就業銜接機制及預計留用成效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323528" y="980728"/>
            <a:ext cx="8496944" cy="342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zh-TW" sz="1300" dirty="0">
                <a:solidFill>
                  <a:srgbClr val="002060"/>
                </a:solidFill>
                <a:latin typeface="微軟正黑體" panose="020B0604030504040204" pitchFamily="34" charset="-120"/>
              </a:rPr>
              <a:t>(</a:t>
            </a:r>
            <a:r>
              <a:rPr lang="zh-TW" altLang="zh-TW" sz="1300" dirty="0">
                <a:solidFill>
                  <a:srgbClr val="002060"/>
                </a:solidFill>
                <a:latin typeface="微軟正黑體" panose="020B0604030504040204" pitchFamily="34" charset="-120"/>
              </a:rPr>
              <a:t>對參與計畫學生畢業後之就業規劃</a:t>
            </a:r>
            <a:r>
              <a:rPr lang="zh-TW" altLang="en-US" sz="1300" dirty="0">
                <a:solidFill>
                  <a:srgbClr val="002060"/>
                </a:solidFill>
                <a:latin typeface="微軟正黑體" panose="020B0604030504040204" pitchFamily="34" charset="-120"/>
              </a:rPr>
              <a:t>，以及</a:t>
            </a:r>
            <a:r>
              <a:rPr lang="zh-TW" altLang="zh-TW" sz="1300" dirty="0">
                <a:solidFill>
                  <a:srgbClr val="002060"/>
                </a:solidFill>
                <a:latin typeface="微軟正黑體" panose="020B0604030504040204" pitchFamily="34" charset="-120"/>
              </a:rPr>
              <a:t>企業對學生提供畢業後</a:t>
            </a:r>
            <a:r>
              <a:rPr lang="zh-TW" altLang="en-US" sz="1300" dirty="0">
                <a:solidFill>
                  <a:srgbClr val="002060"/>
                </a:solidFill>
                <a:latin typeface="微軟正黑體" panose="020B0604030504040204" pitchFamily="34" charset="-120"/>
              </a:rPr>
              <a:t>留任</a:t>
            </a:r>
            <a:r>
              <a:rPr lang="zh-TW" altLang="zh-TW" sz="1300" dirty="0">
                <a:solidFill>
                  <a:srgbClr val="002060"/>
                </a:solidFill>
                <a:latin typeface="微軟正黑體" panose="020B0604030504040204" pitchFamily="34" charset="-120"/>
              </a:rPr>
              <a:t>企業就業之誘因</a:t>
            </a:r>
            <a:r>
              <a:rPr lang="zh-TW" altLang="en-US" sz="1300" dirty="0">
                <a:solidFill>
                  <a:srgbClr val="002060"/>
                </a:solidFill>
                <a:latin typeface="微軟正黑體" panose="020B0604030504040204" pitchFamily="34" charset="-120"/>
              </a:rPr>
              <a:t>，可累計過往執行成效做說明</a:t>
            </a:r>
            <a:r>
              <a:rPr lang="en-US" altLang="zh-TW" sz="1300" dirty="0">
                <a:solidFill>
                  <a:srgbClr val="002060"/>
                </a:solidFill>
                <a:latin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27305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2E66F79-61AC-4704-8608-1544BA57B419}" type="slidenum">
              <a:rPr lang="zh-TW" altLang="en-US" smtClean="0">
                <a:solidFill>
                  <a:schemeClr val="tx1"/>
                </a:solidFill>
              </a:rPr>
              <a:pPr algn="r"/>
              <a:t>7</a:t>
            </a:fld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979712" y="332656"/>
            <a:ext cx="5184576" cy="426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ts val="25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3200" b="1" dirty="0">
                <a:solidFill>
                  <a:srgbClr val="0033CC"/>
                </a:solidFill>
                <a:latin typeface="微軟正黑體" panose="020B0604030504040204" pitchFamily="34" charset="-120"/>
                <a:cs typeface="Times New Roman" panose="02020603050405020304" pitchFamily="18" charset="0"/>
              </a:rPr>
              <a:t>六、企業獎學金配置規劃</a:t>
            </a:r>
            <a:endParaRPr lang="en-US" altLang="zh-TW" sz="3200" b="1" dirty="0">
              <a:solidFill>
                <a:srgbClr val="0033CC"/>
              </a:solidFill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374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標楷體" pitchFamily="65" charset="-12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12269</TotalTime>
  <Words>138</Words>
  <PresentationFormat>如螢幕大小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7</vt:i4>
      </vt:variant>
    </vt:vector>
  </HeadingPairs>
  <TitlesOfParts>
    <vt:vector size="22" baseType="lpstr">
      <vt:lpstr>華康隸書體</vt:lpstr>
      <vt:lpstr>微軟正黑體</vt:lpstr>
      <vt:lpstr>新細明體</vt:lpstr>
      <vt:lpstr>標楷體</vt:lpstr>
      <vt:lpstr>Arial</vt:lpstr>
      <vt:lpstr>Calibri</vt:lpstr>
      <vt:lpstr>Calibri Light</vt:lpstr>
      <vt:lpstr>Tahoma</vt:lpstr>
      <vt:lpstr>Times New Roman</vt:lpstr>
      <vt:lpstr>Verdana</vt:lpstr>
      <vt:lpstr>Wingdings</vt:lpstr>
      <vt:lpstr>Office 佈景主題</vt:lpstr>
      <vt:lpstr>自訂設計</vt:lpstr>
      <vt:lpstr>Network</vt:lpstr>
      <vt:lpstr>Blueprint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2021-10-04T02:57:24Z</cp:lastPrinted>
  <dcterms:created xsi:type="dcterms:W3CDTF">2011-04-14T08:04:32Z</dcterms:created>
  <dcterms:modified xsi:type="dcterms:W3CDTF">2022-10-04T00:40:24Z</dcterms:modified>
</cp:coreProperties>
</file>