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70" r:id="rId1"/>
  </p:sldMasterIdLst>
  <p:notesMasterIdLst>
    <p:notesMasterId r:id="rId15"/>
  </p:notesMasterIdLst>
  <p:handoutMasterIdLst>
    <p:handoutMasterId r:id="rId16"/>
  </p:handoutMasterIdLst>
  <p:sldIdLst>
    <p:sldId id="477" r:id="rId2"/>
    <p:sldId id="2147374333" r:id="rId3"/>
    <p:sldId id="2147374344" r:id="rId4"/>
    <p:sldId id="3034" r:id="rId5"/>
    <p:sldId id="2147374345" r:id="rId6"/>
    <p:sldId id="2147374346" r:id="rId7"/>
    <p:sldId id="2147374348" r:id="rId8"/>
    <p:sldId id="2147374351" r:id="rId9"/>
    <p:sldId id="2147374347" r:id="rId10"/>
    <p:sldId id="2147374349" r:id="rId11"/>
    <p:sldId id="2147374350" r:id="rId12"/>
    <p:sldId id="2147374352" r:id="rId13"/>
    <p:sldId id="2999" r:id="rId14"/>
  </p:sldIdLst>
  <p:sldSz cx="12192000" cy="6858000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FFE1"/>
    <a:srgbClr val="006600"/>
    <a:srgbClr val="008000"/>
    <a:srgbClr val="CC3300"/>
    <a:srgbClr val="FF9933"/>
    <a:srgbClr val="FDF4E7"/>
    <a:srgbClr val="FF00FF"/>
    <a:srgbClr val="FF99FF"/>
    <a:srgbClr val="FFFF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95E1FCE-CE34-496F-9183-CEDA0A01A5E8}" v="2" dt="2026-08-06T03:39:58.82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中等深淺樣式 4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中等深淺樣式 1 - 輔色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EC20E35-A176-4012-BC5E-935CFFF8708E}" styleName="中等深淺樣式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E171933-4619-4E11-9A3F-F7608DF75F80}" styleName="中等深淺樣式 1 - 輔色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0A1B5D5-9B99-4C35-A422-299274C87663}" styleName="中等深淺樣式 1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2833802-FEF1-4C79-8D5D-14CF1EAF98D9}" styleName="淺色樣式 2 - 輔色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A111915-BE36-4E01-A7E5-04B1672EAD32}" styleName="淺色樣式 2 - 輔色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BC89EF96-8CEA-46FF-86C4-4CE0E7609802}" styleName="淺色樣式 3 - 輔色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372" autoAdjust="0"/>
  </p:normalViewPr>
  <p:slideViewPr>
    <p:cSldViewPr snapToGrid="0">
      <p:cViewPr varScale="1">
        <p:scale>
          <a:sx n="107" d="100"/>
          <a:sy n="107" d="100"/>
        </p:scale>
        <p:origin x="636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ack Chuang│莊修齊" userId="22546585-76ed-430d-a55b-91435bef14c2" providerId="ADAL" clId="{FF125913-DF63-4AAB-A5FD-B219DAB2C7EE}"/>
    <pc:docChg chg="undo custSel addSld modSld modMainMaster">
      <pc:chgData name="Zack Chuang│莊修齊" userId="22546585-76ed-430d-a55b-91435bef14c2" providerId="ADAL" clId="{FF125913-DF63-4AAB-A5FD-B219DAB2C7EE}" dt="2026-08-06T03:42:38.344" v="74" actId="5793"/>
      <pc:docMkLst>
        <pc:docMk/>
      </pc:docMkLst>
      <pc:sldChg chg="modSp mod modTransition">
        <pc:chgData name="Zack Chuang│莊修齊" userId="22546585-76ed-430d-a55b-91435bef14c2" providerId="ADAL" clId="{FF125913-DF63-4AAB-A5FD-B219DAB2C7EE}" dt="2026-08-06T03:38:11.803" v="22" actId="20577"/>
        <pc:sldMkLst>
          <pc:docMk/>
          <pc:sldMk cId="176130990" sldId="477"/>
        </pc:sldMkLst>
        <pc:spChg chg="mod">
          <ac:chgData name="Zack Chuang│莊修齊" userId="22546585-76ed-430d-a55b-91435bef14c2" providerId="ADAL" clId="{FF125913-DF63-4AAB-A5FD-B219DAB2C7EE}" dt="2026-08-06T03:38:11.803" v="22" actId="20577"/>
          <ac:spMkLst>
            <pc:docMk/>
            <pc:sldMk cId="176130990" sldId="477"/>
            <ac:spMk id="2" creationId="{00000000-0000-0000-0000-000000000000}"/>
          </ac:spMkLst>
        </pc:spChg>
        <pc:spChg chg="mod">
          <ac:chgData name="Zack Chuang│莊修齊" userId="22546585-76ed-430d-a55b-91435bef14c2" providerId="ADAL" clId="{FF125913-DF63-4AAB-A5FD-B219DAB2C7EE}" dt="2026-08-06T03:38:08.890" v="20" actId="20577"/>
          <ac:spMkLst>
            <pc:docMk/>
            <pc:sldMk cId="176130990" sldId="477"/>
            <ac:spMk id="7" creationId="{23EBABFC-286A-D371-1B0B-C31E44B4F7A0}"/>
          </ac:spMkLst>
        </pc:spChg>
      </pc:sldChg>
      <pc:sldChg chg="modTransition">
        <pc:chgData name="Zack Chuang│莊修齊" userId="22546585-76ed-430d-a55b-91435bef14c2" providerId="ADAL" clId="{FF125913-DF63-4AAB-A5FD-B219DAB2C7EE}" dt="2026-08-06T03:37:47.120" v="2"/>
        <pc:sldMkLst>
          <pc:docMk/>
          <pc:sldMk cId="522702518" sldId="2999"/>
        </pc:sldMkLst>
      </pc:sldChg>
      <pc:sldChg chg="modTransition">
        <pc:chgData name="Zack Chuang│莊修齊" userId="22546585-76ed-430d-a55b-91435bef14c2" providerId="ADAL" clId="{FF125913-DF63-4AAB-A5FD-B219DAB2C7EE}" dt="2026-08-06T03:37:47.120" v="2"/>
        <pc:sldMkLst>
          <pc:docMk/>
          <pc:sldMk cId="768465058" sldId="3034"/>
        </pc:sldMkLst>
      </pc:sldChg>
      <pc:sldChg chg="modSp modTransition">
        <pc:chgData name="Zack Chuang│莊修齊" userId="22546585-76ed-430d-a55b-91435bef14c2" providerId="ADAL" clId="{FF125913-DF63-4AAB-A5FD-B219DAB2C7EE}" dt="2026-08-06T03:37:47.120" v="2"/>
        <pc:sldMkLst>
          <pc:docMk/>
          <pc:sldMk cId="2153457822" sldId="2147374333"/>
        </pc:sldMkLst>
        <pc:spChg chg="mod">
          <ac:chgData name="Zack Chuang│莊修齊" userId="22546585-76ed-430d-a55b-91435bef14c2" providerId="ADAL" clId="{FF125913-DF63-4AAB-A5FD-B219DAB2C7EE}" dt="2026-08-06T03:37:47.120" v="2"/>
          <ac:spMkLst>
            <pc:docMk/>
            <pc:sldMk cId="2153457822" sldId="2147374333"/>
            <ac:spMk id="2" creationId="{A1E49521-450C-A5C4-8EDB-15FA2075A63F}"/>
          </ac:spMkLst>
        </pc:spChg>
      </pc:sldChg>
      <pc:sldChg chg="modSp modTransition">
        <pc:chgData name="Zack Chuang│莊修齊" userId="22546585-76ed-430d-a55b-91435bef14c2" providerId="ADAL" clId="{FF125913-DF63-4AAB-A5FD-B219DAB2C7EE}" dt="2026-08-06T03:37:47.120" v="2"/>
        <pc:sldMkLst>
          <pc:docMk/>
          <pc:sldMk cId="2339583635" sldId="2147374344"/>
        </pc:sldMkLst>
        <pc:spChg chg="mod">
          <ac:chgData name="Zack Chuang│莊修齊" userId="22546585-76ed-430d-a55b-91435bef14c2" providerId="ADAL" clId="{FF125913-DF63-4AAB-A5FD-B219DAB2C7EE}" dt="2026-08-06T03:37:47.120" v="2"/>
          <ac:spMkLst>
            <pc:docMk/>
            <pc:sldMk cId="2339583635" sldId="2147374344"/>
            <ac:spMk id="2" creationId="{A1E49521-450C-A5C4-8EDB-15FA2075A63F}"/>
          </ac:spMkLst>
        </pc:spChg>
      </pc:sldChg>
      <pc:sldChg chg="modTransition">
        <pc:chgData name="Zack Chuang│莊修齊" userId="22546585-76ed-430d-a55b-91435bef14c2" providerId="ADAL" clId="{FF125913-DF63-4AAB-A5FD-B219DAB2C7EE}" dt="2026-08-06T03:37:47.120" v="2"/>
        <pc:sldMkLst>
          <pc:docMk/>
          <pc:sldMk cId="1674477612" sldId="2147374345"/>
        </pc:sldMkLst>
      </pc:sldChg>
      <pc:sldChg chg="modTransition">
        <pc:chgData name="Zack Chuang│莊修齊" userId="22546585-76ed-430d-a55b-91435bef14c2" providerId="ADAL" clId="{FF125913-DF63-4AAB-A5FD-B219DAB2C7EE}" dt="2026-08-06T03:37:47.120" v="2"/>
        <pc:sldMkLst>
          <pc:docMk/>
          <pc:sldMk cId="2581511678" sldId="2147374346"/>
        </pc:sldMkLst>
      </pc:sldChg>
      <pc:sldChg chg="modTransition">
        <pc:chgData name="Zack Chuang│莊修齊" userId="22546585-76ed-430d-a55b-91435bef14c2" providerId="ADAL" clId="{FF125913-DF63-4AAB-A5FD-B219DAB2C7EE}" dt="2026-08-06T03:37:47.120" v="2"/>
        <pc:sldMkLst>
          <pc:docMk/>
          <pc:sldMk cId="763247949" sldId="2147374347"/>
        </pc:sldMkLst>
      </pc:sldChg>
      <pc:sldChg chg="modTransition">
        <pc:chgData name="Zack Chuang│莊修齊" userId="22546585-76ed-430d-a55b-91435bef14c2" providerId="ADAL" clId="{FF125913-DF63-4AAB-A5FD-B219DAB2C7EE}" dt="2026-08-06T03:37:47.120" v="2"/>
        <pc:sldMkLst>
          <pc:docMk/>
          <pc:sldMk cId="3469900470" sldId="2147374348"/>
        </pc:sldMkLst>
      </pc:sldChg>
      <pc:sldChg chg="modTransition">
        <pc:chgData name="Zack Chuang│莊修齊" userId="22546585-76ed-430d-a55b-91435bef14c2" providerId="ADAL" clId="{FF125913-DF63-4AAB-A5FD-B219DAB2C7EE}" dt="2026-08-06T03:37:47.120" v="2"/>
        <pc:sldMkLst>
          <pc:docMk/>
          <pc:sldMk cId="2907818776" sldId="2147374349"/>
        </pc:sldMkLst>
      </pc:sldChg>
      <pc:sldChg chg="modTransition">
        <pc:chgData name="Zack Chuang│莊修齊" userId="22546585-76ed-430d-a55b-91435bef14c2" providerId="ADAL" clId="{FF125913-DF63-4AAB-A5FD-B219DAB2C7EE}" dt="2026-08-06T03:37:47.120" v="2"/>
        <pc:sldMkLst>
          <pc:docMk/>
          <pc:sldMk cId="2440327210" sldId="2147374350"/>
        </pc:sldMkLst>
      </pc:sldChg>
      <pc:sldChg chg="modTransition">
        <pc:chgData name="Zack Chuang│莊修齊" userId="22546585-76ed-430d-a55b-91435bef14c2" providerId="ADAL" clId="{FF125913-DF63-4AAB-A5FD-B219DAB2C7EE}" dt="2026-08-06T03:37:47.120" v="2"/>
        <pc:sldMkLst>
          <pc:docMk/>
          <pc:sldMk cId="1802522131" sldId="2147374351"/>
        </pc:sldMkLst>
      </pc:sldChg>
      <pc:sldChg chg="addSp delSp modSp add mod">
        <pc:chgData name="Zack Chuang│莊修齊" userId="22546585-76ed-430d-a55b-91435bef14c2" providerId="ADAL" clId="{FF125913-DF63-4AAB-A5FD-B219DAB2C7EE}" dt="2026-08-06T03:42:38.344" v="74" actId="5793"/>
        <pc:sldMkLst>
          <pc:docMk/>
          <pc:sldMk cId="3753388134" sldId="2147374352"/>
        </pc:sldMkLst>
        <pc:spChg chg="mod">
          <ac:chgData name="Zack Chuang│莊修齊" userId="22546585-76ed-430d-a55b-91435bef14c2" providerId="ADAL" clId="{FF125913-DF63-4AAB-A5FD-B219DAB2C7EE}" dt="2026-08-06T03:40:42.239" v="24"/>
          <ac:spMkLst>
            <pc:docMk/>
            <pc:sldMk cId="3753388134" sldId="2147374352"/>
            <ac:spMk id="2" creationId="{F88707B6-63FF-8BC6-0245-9DA51802CD88}"/>
          </ac:spMkLst>
        </pc:spChg>
        <pc:spChg chg="del">
          <ac:chgData name="Zack Chuang│莊修齊" userId="22546585-76ed-430d-a55b-91435bef14c2" providerId="ADAL" clId="{FF125913-DF63-4AAB-A5FD-B219DAB2C7EE}" dt="2026-08-06T03:41:29.994" v="31" actId="478"/>
          <ac:spMkLst>
            <pc:docMk/>
            <pc:sldMk cId="3753388134" sldId="2147374352"/>
            <ac:spMk id="3" creationId="{96D3C593-639C-DC4B-1946-C4AD67242B16}"/>
          </ac:spMkLst>
        </pc:spChg>
        <pc:spChg chg="mod">
          <ac:chgData name="Zack Chuang│莊修齊" userId="22546585-76ed-430d-a55b-91435bef14c2" providerId="ADAL" clId="{FF125913-DF63-4AAB-A5FD-B219DAB2C7EE}" dt="2026-08-06T03:42:38.344" v="74" actId="5793"/>
          <ac:spMkLst>
            <pc:docMk/>
            <pc:sldMk cId="3753388134" sldId="2147374352"/>
            <ac:spMk id="4" creationId="{0A75D1C1-4EF4-1FA7-7CB6-476F6B8C3FCA}"/>
          </ac:spMkLst>
        </pc:spChg>
        <pc:spChg chg="del">
          <ac:chgData name="Zack Chuang│莊修齊" userId="22546585-76ed-430d-a55b-91435bef14c2" providerId="ADAL" clId="{FF125913-DF63-4AAB-A5FD-B219DAB2C7EE}" dt="2026-08-06T03:41:23.406" v="27" actId="478"/>
          <ac:spMkLst>
            <pc:docMk/>
            <pc:sldMk cId="3753388134" sldId="2147374352"/>
            <ac:spMk id="5" creationId="{42CD50D2-EF63-533F-1FEF-8D0F0D4D0617}"/>
          </ac:spMkLst>
        </pc:spChg>
        <pc:spChg chg="del">
          <ac:chgData name="Zack Chuang│莊修齊" userId="22546585-76ed-430d-a55b-91435bef14c2" providerId="ADAL" clId="{FF125913-DF63-4AAB-A5FD-B219DAB2C7EE}" dt="2026-08-06T03:41:28.136" v="30" actId="478"/>
          <ac:spMkLst>
            <pc:docMk/>
            <pc:sldMk cId="3753388134" sldId="2147374352"/>
            <ac:spMk id="7" creationId="{70590DE2-E834-5D51-FF18-56816DD4FFFB}"/>
          </ac:spMkLst>
        </pc:spChg>
        <pc:spChg chg="add mod">
          <ac:chgData name="Zack Chuang│莊修齊" userId="22546585-76ed-430d-a55b-91435bef14c2" providerId="ADAL" clId="{FF125913-DF63-4AAB-A5FD-B219DAB2C7EE}" dt="2026-08-06T03:42:08.695" v="45" actId="1076"/>
          <ac:spMkLst>
            <pc:docMk/>
            <pc:sldMk cId="3753388134" sldId="2147374352"/>
            <ac:spMk id="12" creationId="{3BE54425-EE38-D5DA-4027-C6FC072AC5F8}"/>
          </ac:spMkLst>
        </pc:spChg>
        <pc:picChg chg="del">
          <ac:chgData name="Zack Chuang│莊修齊" userId="22546585-76ed-430d-a55b-91435bef14c2" providerId="ADAL" clId="{FF125913-DF63-4AAB-A5FD-B219DAB2C7EE}" dt="2026-08-06T03:41:24.764" v="28" actId="478"/>
          <ac:picMkLst>
            <pc:docMk/>
            <pc:sldMk cId="3753388134" sldId="2147374352"/>
            <ac:picMk id="8" creationId="{D56F345A-216B-BC4C-7BB6-D606A970B10E}"/>
          </ac:picMkLst>
        </pc:picChg>
        <pc:picChg chg="del">
          <ac:chgData name="Zack Chuang│莊修齊" userId="22546585-76ed-430d-a55b-91435bef14c2" providerId="ADAL" clId="{FF125913-DF63-4AAB-A5FD-B219DAB2C7EE}" dt="2026-08-06T03:41:25.655" v="29" actId="478"/>
          <ac:picMkLst>
            <pc:docMk/>
            <pc:sldMk cId="3753388134" sldId="2147374352"/>
            <ac:picMk id="9" creationId="{2B20AD54-8FC5-31C4-83A0-A62A56EB386C}"/>
          </ac:picMkLst>
        </pc:picChg>
        <pc:picChg chg="del">
          <ac:chgData name="Zack Chuang│莊修齊" userId="22546585-76ed-430d-a55b-91435bef14c2" providerId="ADAL" clId="{FF125913-DF63-4AAB-A5FD-B219DAB2C7EE}" dt="2026-08-06T03:41:30.874" v="32" actId="478"/>
          <ac:picMkLst>
            <pc:docMk/>
            <pc:sldMk cId="3753388134" sldId="2147374352"/>
            <ac:picMk id="10" creationId="{75AC0971-4A8D-533C-3194-E70EA4D8B614}"/>
          </ac:picMkLst>
        </pc:picChg>
      </pc:sldChg>
      <pc:sldMasterChg chg="addSp delSp mod">
        <pc:chgData name="Zack Chuang│莊修齊" userId="22546585-76ed-430d-a55b-91435bef14c2" providerId="ADAL" clId="{FF125913-DF63-4AAB-A5FD-B219DAB2C7EE}" dt="2026-08-06T03:37:37.760" v="1" actId="22"/>
        <pc:sldMasterMkLst>
          <pc:docMk/>
          <pc:sldMasterMk cId="235444632" sldId="2147483758"/>
        </pc:sldMasterMkLst>
        <pc:picChg chg="add del">
          <ac:chgData name="Zack Chuang│莊修齊" userId="22546585-76ed-430d-a55b-91435bef14c2" providerId="ADAL" clId="{FF125913-DF63-4AAB-A5FD-B219DAB2C7EE}" dt="2026-08-06T03:37:37.760" v="1" actId="22"/>
          <ac:picMkLst>
            <pc:docMk/>
            <pc:sldMasterMk cId="235444632" sldId="2147483758"/>
            <ac:picMk id="9" creationId="{EF40D7F8-379B-BBEC-5E6D-51B012178CBB}"/>
          </ac:picMkLst>
        </pc:picChg>
      </pc:sldMasterChg>
      <pc:sldMasterChg chg="addSp delSp modSp mod modSldLayout">
        <pc:chgData name="Zack Chuang│莊修齊" userId="22546585-76ed-430d-a55b-91435bef14c2" providerId="ADAL" clId="{FF125913-DF63-4AAB-A5FD-B219DAB2C7EE}" dt="2026-08-06T03:38:06.064" v="13" actId="27614"/>
        <pc:sldMasterMkLst>
          <pc:docMk/>
          <pc:sldMasterMk cId="1769832889" sldId="2147483770"/>
        </pc:sldMasterMkLst>
        <pc:picChg chg="add del">
          <ac:chgData name="Zack Chuang│莊修齊" userId="22546585-76ed-430d-a55b-91435bef14c2" providerId="ADAL" clId="{FF125913-DF63-4AAB-A5FD-B219DAB2C7EE}" dt="2026-08-06T03:37:51.761" v="3" actId="478"/>
          <ac:picMkLst>
            <pc:docMk/>
            <pc:sldMasterMk cId="1769832889" sldId="2147483770"/>
            <ac:picMk id="7" creationId="{15EB5239-04F4-FC6D-C6B0-2002A05C95F2}"/>
          </ac:picMkLst>
        </pc:picChg>
        <pc:picChg chg="add mod">
          <ac:chgData name="Zack Chuang│莊修齊" userId="22546585-76ed-430d-a55b-91435bef14c2" providerId="ADAL" clId="{FF125913-DF63-4AAB-A5FD-B219DAB2C7EE}" dt="2026-08-06T03:38:06.064" v="13" actId="27614"/>
          <ac:picMkLst>
            <pc:docMk/>
            <pc:sldMasterMk cId="1769832889" sldId="2147483770"/>
            <ac:picMk id="9" creationId="{98E85294-CC53-7DE0-EDEB-4C7351365F9D}"/>
          </ac:picMkLst>
        </pc:picChg>
        <pc:sldLayoutChg chg="addSp">
          <pc:chgData name="Zack Chuang│莊修齊" userId="22546585-76ed-430d-a55b-91435bef14c2" providerId="ADAL" clId="{FF125913-DF63-4AAB-A5FD-B219DAB2C7EE}" dt="2026-08-06T03:37:47.120" v="2"/>
          <pc:sldLayoutMkLst>
            <pc:docMk/>
            <pc:sldMasterMk cId="1769832889" sldId="2147483770"/>
            <pc:sldLayoutMk cId="612388086" sldId="2147483771"/>
          </pc:sldLayoutMkLst>
          <pc:spChg chg="add">
            <ac:chgData name="Zack Chuang│莊修齊" userId="22546585-76ed-430d-a55b-91435bef14c2" providerId="ADAL" clId="{FF125913-DF63-4AAB-A5FD-B219DAB2C7EE}" dt="2026-08-06T03:37:47.120" v="2"/>
            <ac:spMkLst>
              <pc:docMk/>
              <pc:sldMasterMk cId="1769832889" sldId="2147483770"/>
              <pc:sldLayoutMk cId="612388086" sldId="2147483771"/>
              <ac:spMk id="7" creationId="{C1D2B35D-51A0-D042-1872-B6A3D4C131A2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5839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28C32E-F5BF-4CF8-B947-0D664E26A0B3}" type="datetimeFigureOut">
              <a:rPr lang="zh-TW" altLang="en-US" smtClean="0"/>
              <a:t>2026/8/6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1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5839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1752BC-6FA7-476A-AC6B-C3BBE8718C2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7741981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5839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FDB23C-7505-4C69-BD5C-005B84394A23}" type="datetimeFigureOut">
              <a:rPr lang="zh-TW" altLang="en-US" smtClean="0"/>
              <a:t>2026/8/6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26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0721" y="4783308"/>
            <a:ext cx="544576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1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5839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AC1DE-8263-49C4-8F8F-416BA4E3AA8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7478808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簡報</a:t>
            </a:r>
            <a:r>
              <a:rPr lang="en-US" altLang="zh-TW" dirty="0"/>
              <a:t>8</a:t>
            </a:r>
            <a:r>
              <a:rPr lang="zh-TW" altLang="en-US" dirty="0"/>
              <a:t>分鐘、</a:t>
            </a:r>
            <a:r>
              <a:rPr lang="en-US" altLang="zh-TW" dirty="0"/>
              <a:t>QA10</a:t>
            </a:r>
            <a:r>
              <a:rPr lang="zh-TW" altLang="en-US" dirty="0"/>
              <a:t>分鐘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DAC1DE-8263-49C4-8F8F-416BA4E3AA8E}" type="slidenum">
              <a:rPr lang="zh-TW" altLang="en-US" smtClean="0">
                <a:solidFill>
                  <a:prstClr val="black"/>
                </a:solidFill>
              </a:rPr>
              <a:pPr/>
              <a:t>1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06644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A6C6E-E4EA-405A-B652-DF365417CF83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t>2026/8/6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29283-2281-4396-9217-93462D657B09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C1D2B35D-51A0-D042-1872-B6A3D4C131A2}"/>
              </a:ext>
            </a:extLst>
          </p:cNvPr>
          <p:cNvSpPr/>
          <p:nvPr userDrawn="1"/>
        </p:nvSpPr>
        <p:spPr>
          <a:xfrm>
            <a:off x="11568608" y="260648"/>
            <a:ext cx="504056" cy="576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23880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D9AC2-91C3-42FF-A56D-4F58B7BD34C6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t>2026/8/6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29283-2281-4396-9217-93462D657B09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17533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35BCC-B26C-44EE-AF63-8C7A650AC455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t>2026/8/6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29283-2281-4396-9217-93462D657B09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572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E4798-2F61-4A0B-907F-D362DD894D4A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t>2026/8/6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29283-2281-4396-9217-93462D657B09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271550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AC28A-B979-4781-BA54-DB2F0FA8C480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t>2026/8/6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29283-2281-4396-9217-93462D657B09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91593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E4798-2F61-4A0B-907F-D362DD894D4A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t>2026/8/6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29283-2281-4396-9217-93462D657B09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6322478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E4798-2F61-4A0B-907F-D362DD894D4A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t>2026/8/6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29283-2281-4396-9217-93462D657B09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2473854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69D4F-DF32-48E1-8205-CC2590F43CDE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t>2026/8/6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29283-2281-4396-9217-93462D657B09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32146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C721-7054-430E-B7FE-A66A2CE85E65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t>2026/8/6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29283-2281-4396-9217-93462D657B09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0995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E4798-2F61-4A0B-907F-D362DD894D4A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t>2026/8/6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29283-2281-4396-9217-93462D657B09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1475105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E4798-2F61-4A0B-907F-D362DD894D4A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t>2026/8/6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29283-2281-4396-9217-93462D657B09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6519675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2E4798-2F61-4A0B-907F-D362DD894D4A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t>2026/8/6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B29283-2281-4396-9217-93462D657B09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圖片 8" descr="The image shows a black background with a white, bold TMBA logo at the top left corner.&#10;&#10;AI 產生的內容可能不正確。">
            <a:extLst>
              <a:ext uri="{FF2B5EF4-FFF2-40B4-BE49-F238E27FC236}">
                <a16:creationId xmlns:a16="http://schemas.microsoft.com/office/drawing/2014/main" id="{98E85294-CC53-7DE0-EDEB-4C7351365F9D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832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 idx="4294967295"/>
          </p:nvPr>
        </p:nvSpPr>
        <p:spPr>
          <a:xfrm>
            <a:off x="0" y="0"/>
            <a:ext cx="12180888" cy="2390775"/>
          </a:xfrm>
        </p:spPr>
        <p:txBody>
          <a:bodyPr>
            <a:noAutofit/>
          </a:bodyPr>
          <a:lstStyle/>
          <a:p>
            <a:pPr algn="ctr">
              <a:lnSpc>
                <a:spcPts val="8000"/>
              </a:lnSpc>
              <a:spcBef>
                <a:spcPts val="600"/>
              </a:spcBef>
            </a:pPr>
            <a:r>
              <a:rPr lang="zh-TW" altLang="en-US" sz="6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6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r>
              <a:rPr lang="zh-TW" altLang="en-US" sz="6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屆工具機產業節能標章</a:t>
            </a:r>
            <a:br>
              <a:rPr lang="en-US" altLang="zh-TW" sz="6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6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評鑑審查簡報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1A05B87C-78F8-3B44-F123-B551095BA4A7}"/>
              </a:ext>
            </a:extLst>
          </p:cNvPr>
          <p:cNvSpPr txBox="1"/>
          <p:nvPr/>
        </p:nvSpPr>
        <p:spPr>
          <a:xfrm>
            <a:off x="1725640" y="3055681"/>
            <a:ext cx="56886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0700" indent="-1790700">
              <a:spcBef>
                <a:spcPts val="600"/>
              </a:spcBef>
              <a:spcAft>
                <a:spcPts val="600"/>
              </a:spcAft>
            </a:pPr>
            <a:r>
              <a:rPr lang="zh-TW" altLang="en-US" sz="2800" b="1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產品名稱：</a:t>
            </a:r>
            <a:endParaRPr lang="en-US" altLang="zh-TW" sz="2800" b="1" dirty="0">
              <a:solidFill>
                <a:schemeClr val="accent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EE5DF5C6-6C18-AF3F-7F71-2C6E9D50E1AA}"/>
              </a:ext>
            </a:extLst>
          </p:cNvPr>
          <p:cNvSpPr txBox="1"/>
          <p:nvPr/>
        </p:nvSpPr>
        <p:spPr>
          <a:xfrm>
            <a:off x="1725640" y="4626422"/>
            <a:ext cx="553911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TW" altLang="en-US" sz="2400" b="1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報</a:t>
            </a:r>
            <a:r>
              <a:rPr lang="zh-TW" altLang="en-US" sz="2400" b="1" baseline="0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 </a:t>
            </a:r>
            <a:r>
              <a:rPr lang="zh-TW" altLang="en-US" sz="2400" b="1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告  人：</a:t>
            </a:r>
            <a:r>
              <a:rPr lang="en-US" altLang="zh-TW" sz="2400" b="1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__________(</a:t>
            </a:r>
            <a:r>
              <a:rPr lang="zh-TW" altLang="en-US" sz="2400" b="1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職稱</a:t>
            </a:r>
            <a:r>
              <a:rPr lang="en-US" altLang="zh-TW" sz="2400" b="1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</a:p>
          <a:p>
            <a:pPr marL="1250950" indent="-1250950">
              <a:spcBef>
                <a:spcPts val="600"/>
              </a:spcBef>
              <a:spcAft>
                <a:spcPts val="600"/>
              </a:spcAft>
            </a:pPr>
            <a:r>
              <a:rPr lang="zh-TW" altLang="en-US" sz="2400" b="1" u="none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出席人員：</a:t>
            </a:r>
            <a:r>
              <a:rPr lang="en-US" altLang="zh-TW" sz="2400" b="1" u="none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__________</a:t>
            </a:r>
            <a:r>
              <a:rPr lang="en-US" altLang="zh-TW" sz="2400" b="1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en-US" sz="2400" b="1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職稱</a:t>
            </a:r>
            <a:r>
              <a:rPr lang="en-US" altLang="zh-TW" sz="2400" b="1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</a:p>
          <a:p>
            <a:pPr marL="1250950" indent="0">
              <a:spcBef>
                <a:spcPts val="600"/>
              </a:spcBef>
              <a:spcAft>
                <a:spcPts val="600"/>
              </a:spcAft>
            </a:pPr>
            <a:r>
              <a:rPr lang="en-US" altLang="zh-TW" sz="2400" b="1" u="none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  __________</a:t>
            </a:r>
            <a:r>
              <a:rPr lang="en-US" altLang="zh-TW" sz="2400" b="1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en-US" sz="2400" b="1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職稱</a:t>
            </a:r>
            <a:r>
              <a:rPr lang="en-US" altLang="zh-TW" sz="2400" b="1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</a:p>
          <a:p>
            <a:pPr marL="1250950" marR="0" lvl="0" indent="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b="1" u="none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  __________</a:t>
            </a:r>
            <a:r>
              <a:rPr lang="en-US" altLang="zh-TW" sz="2400" b="1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en-US" sz="2400" b="1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職稱</a:t>
            </a:r>
            <a:r>
              <a:rPr lang="en-US" altLang="zh-TW" sz="2400" b="1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9CA6EB1A-24D1-2D43-908D-426C7A306EEF}"/>
              </a:ext>
            </a:extLst>
          </p:cNvPr>
          <p:cNvSpPr txBox="1"/>
          <p:nvPr/>
        </p:nvSpPr>
        <p:spPr>
          <a:xfrm>
            <a:off x="1725640" y="3766920"/>
            <a:ext cx="56886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TW" altLang="en-US" sz="2800" b="1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公司名稱：</a:t>
            </a:r>
            <a:endParaRPr lang="en-US" altLang="zh-TW" sz="2800" b="1" dirty="0">
              <a:solidFill>
                <a:schemeClr val="accent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23EBABFC-286A-D371-1B0B-C31E44B4F7A0}"/>
              </a:ext>
            </a:extLst>
          </p:cNvPr>
          <p:cNvSpPr txBox="1"/>
          <p:nvPr/>
        </p:nvSpPr>
        <p:spPr>
          <a:xfrm>
            <a:off x="8958829" y="6068172"/>
            <a:ext cx="27895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b="1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日期：</a:t>
            </a:r>
            <a:r>
              <a:rPr lang="en-US" altLang="zh-TW" sz="2000" b="1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115</a:t>
            </a:r>
            <a:r>
              <a:rPr lang="zh-TW" altLang="en-US" sz="2000" b="1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年</a:t>
            </a:r>
            <a:r>
              <a:rPr lang="en-US" altLang="zh-TW" sz="2000" b="1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en-US" sz="2000" b="1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en-US" altLang="zh-TW" sz="2000" b="1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01</a:t>
            </a:r>
            <a:r>
              <a:rPr lang="zh-TW" altLang="en-US" sz="2000" b="1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日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EC400EF7-6C42-DDF2-6E5A-B30E0ADC5CF0}"/>
              </a:ext>
            </a:extLst>
          </p:cNvPr>
          <p:cNvSpPr/>
          <p:nvPr/>
        </p:nvSpPr>
        <p:spPr>
          <a:xfrm>
            <a:off x="9318812" y="3153334"/>
            <a:ext cx="3646369" cy="193637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TW" altLang="en-US" sz="2400" dirty="0"/>
              <a:t>可使用</a:t>
            </a:r>
            <a:r>
              <a:rPr lang="en-US" altLang="zh-TW" sz="2400" dirty="0"/>
              <a:t>TMBA</a:t>
            </a:r>
            <a:r>
              <a:rPr lang="zh-TW" altLang="en-US" sz="2400" dirty="0"/>
              <a:t>模板，</a:t>
            </a:r>
            <a:endParaRPr lang="en-US" altLang="zh-TW" sz="2400" dirty="0"/>
          </a:p>
          <a:p>
            <a:r>
              <a:rPr lang="zh-TW" altLang="en-US" sz="2400" dirty="0"/>
              <a:t>也可以用自己企業的模板</a:t>
            </a:r>
            <a:endParaRPr lang="en-US" altLang="zh-TW" sz="2400" dirty="0"/>
          </a:p>
          <a:p>
            <a:r>
              <a:rPr lang="zh-TW" altLang="en-US" sz="2400" dirty="0"/>
              <a:t>頁數不限，但每案報告時間固定</a:t>
            </a:r>
            <a:r>
              <a:rPr lang="en-US" altLang="zh-TW" sz="2400" dirty="0"/>
              <a:t>8</a:t>
            </a:r>
            <a:r>
              <a:rPr lang="zh-TW" altLang="en-US" sz="2400" dirty="0"/>
              <a:t>分鐘</a:t>
            </a:r>
            <a:r>
              <a:rPr lang="en-US" altLang="zh-TW" sz="2400" dirty="0"/>
              <a:t>+Q&amp;A10</a:t>
            </a:r>
            <a:r>
              <a:rPr lang="zh-TW" altLang="en-US" sz="2400" dirty="0"/>
              <a:t>分鐘</a:t>
            </a:r>
            <a:endParaRPr lang="en-US" altLang="zh-TW" sz="2400" dirty="0"/>
          </a:p>
        </p:txBody>
      </p:sp>
    </p:spTree>
    <p:extLst>
      <p:ext uri="{BB962C8B-B14F-4D97-AF65-F5344CB8AC3E}">
        <p14:creationId xmlns:p14="http://schemas.microsoft.com/office/powerpoint/2010/main" val="1761309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1">
            <a:extLst>
              <a:ext uri="{FF2B5EF4-FFF2-40B4-BE49-F238E27FC236}">
                <a16:creationId xmlns:a16="http://schemas.microsoft.com/office/drawing/2014/main" id="{08EB3024-516E-BAAE-00A8-9FB9D86491E2}"/>
              </a:ext>
            </a:extLst>
          </p:cNvPr>
          <p:cNvSpPr txBox="1">
            <a:spLocks/>
          </p:cNvSpPr>
          <p:nvPr/>
        </p:nvSpPr>
        <p:spPr>
          <a:xfrm>
            <a:off x="9448800" y="658418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AB29283-2281-4396-9217-93462D657B09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77E7DE1B-EBBF-4215-B868-A60B84126F62}"/>
              </a:ext>
            </a:extLst>
          </p:cNvPr>
          <p:cNvSpPr txBox="1"/>
          <p:nvPr/>
        </p:nvSpPr>
        <p:spPr>
          <a:xfrm>
            <a:off x="0" y="0"/>
            <a:ext cx="12192000" cy="1186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TW" altLang="en-US" sz="5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加分：</a:t>
            </a:r>
            <a:r>
              <a:rPr lang="en-US" altLang="zh-TW" sz="5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ISO</a:t>
            </a:r>
            <a:r>
              <a:rPr lang="zh-TW" altLang="en-US" sz="5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5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14067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DADB982F-EE99-C63D-CABF-F12BC1128779}"/>
              </a:ext>
            </a:extLst>
          </p:cNvPr>
          <p:cNvSpPr txBox="1"/>
          <p:nvPr/>
        </p:nvSpPr>
        <p:spPr>
          <a:xfrm>
            <a:off x="897674" y="1812888"/>
            <a:ext cx="7934092" cy="5768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395605" lvl="0" indent="-342900" algn="just">
              <a:lnSpc>
                <a:spcPct val="85000"/>
              </a:lnSpc>
              <a:spcBef>
                <a:spcPts val="70"/>
              </a:spcBef>
              <a:spcAft>
                <a:spcPts val="0"/>
              </a:spcAft>
              <a:buSzPts val="1200"/>
              <a:buFont typeface="Microsoft JhengHei Light" panose="020B0304030504040204" pitchFamily="34" charset="-120"/>
              <a:buAutoNum type="arabicPeriod"/>
            </a:pPr>
            <a:r>
              <a:rPr lang="zh-TW" altLang="zh-TW" sz="1800" dirty="0">
                <a:solidFill>
                  <a:schemeClr val="bg1">
                    <a:lumMod val="6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 Light" panose="020B0304030504040204" pitchFamily="34" charset="-120"/>
              </a:rPr>
              <a:t>已自行計算或透過輔導單位完成產品碳足跡報告</a:t>
            </a:r>
            <a:endParaRPr lang="en-US" altLang="zh-TW" sz="1800" dirty="0">
              <a:solidFill>
                <a:schemeClr val="bg1">
                  <a:lumMod val="65000"/>
                </a:schemeClr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Microsoft JhengHei Light" panose="020B0304030504040204" pitchFamily="34" charset="-120"/>
            </a:endParaRPr>
          </a:p>
          <a:p>
            <a:pPr marL="342900" marR="395605" lvl="0" indent="-342900" algn="just">
              <a:lnSpc>
                <a:spcPct val="85000"/>
              </a:lnSpc>
              <a:spcBef>
                <a:spcPts val="70"/>
              </a:spcBef>
              <a:spcAft>
                <a:spcPts val="0"/>
              </a:spcAft>
              <a:buSzPts val="1200"/>
              <a:buFont typeface="Microsoft JhengHei Light" panose="020B0304030504040204" pitchFamily="34" charset="-120"/>
              <a:buAutoNum type="arabicPeriod"/>
            </a:pPr>
            <a:r>
              <a:rPr lang="zh-TW" altLang="zh-TW" sz="1800" dirty="0">
                <a:solidFill>
                  <a:schemeClr val="bg1">
                    <a:lumMod val="6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 Light" panose="020B0304030504040204" pitchFamily="34" charset="-120"/>
              </a:rPr>
              <a:t>已完成產品碳足跡第三方查證</a:t>
            </a:r>
            <a:endParaRPr lang="zh-TW" altLang="en-US" dirty="0">
              <a:solidFill>
                <a:schemeClr val="bg1">
                  <a:lumMod val="6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124E6FBD-1456-3F2C-9789-CD5278864300}"/>
              </a:ext>
            </a:extLst>
          </p:cNvPr>
          <p:cNvSpPr txBox="1"/>
          <p:nvPr/>
        </p:nvSpPr>
        <p:spPr>
          <a:xfrm>
            <a:off x="716465" y="3248181"/>
            <a:ext cx="11282247" cy="3616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95605" lvl="0" algn="just">
              <a:lnSpc>
                <a:spcPts val="2050"/>
              </a:lnSpc>
              <a:spcAft>
                <a:spcPts val="0"/>
              </a:spcAft>
              <a:buSzPts val="1200"/>
            </a:pPr>
            <a:r>
              <a:rPr lang="zh-TW" altLang="en-US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請說明計算</a:t>
            </a:r>
            <a:r>
              <a:rPr lang="en-US" altLang="zh-TW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溝通的產品、生命週期範圍、執行人力</a:t>
            </a:r>
            <a:r>
              <a:rPr lang="en-US" altLang="zh-TW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內部或輔導單位名稱</a:t>
            </a:r>
            <a:r>
              <a:rPr lang="en-US" altLang="zh-TW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、碳足跡數據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08B439E6-1370-2FB3-2EF4-2B3AB824B9B3}"/>
              </a:ext>
            </a:extLst>
          </p:cNvPr>
          <p:cNvSpPr txBox="1"/>
          <p:nvPr/>
        </p:nvSpPr>
        <p:spPr>
          <a:xfrm>
            <a:off x="994316" y="3923807"/>
            <a:ext cx="3923372" cy="3616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95605" lvl="0" algn="just">
              <a:lnSpc>
                <a:spcPts val="2050"/>
              </a:lnSpc>
              <a:spcAft>
                <a:spcPts val="0"/>
              </a:spcAft>
              <a:buSzPts val="1200"/>
            </a:pPr>
            <a:r>
              <a:rPr lang="zh-TW" altLang="en-US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進行中也可說明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8EA9523F-4F1F-148C-CFCE-36A923E42669}"/>
              </a:ext>
            </a:extLst>
          </p:cNvPr>
          <p:cNvSpPr txBox="1"/>
          <p:nvPr/>
        </p:nvSpPr>
        <p:spPr>
          <a:xfrm>
            <a:off x="994316" y="4554545"/>
            <a:ext cx="3923372" cy="3616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95605" lvl="0" algn="just">
              <a:lnSpc>
                <a:spcPts val="2050"/>
              </a:lnSpc>
              <a:spcAft>
                <a:spcPts val="0"/>
              </a:spcAft>
              <a:buSzPts val="1200"/>
            </a:pPr>
            <a:r>
              <a:rPr lang="zh-TW" altLang="en-US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若有證書請放上圖片檔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03D90D17-F4E2-56FC-7839-32001255EE02}"/>
              </a:ext>
            </a:extLst>
          </p:cNvPr>
          <p:cNvSpPr txBox="1"/>
          <p:nvPr/>
        </p:nvSpPr>
        <p:spPr>
          <a:xfrm>
            <a:off x="3029304" y="3923807"/>
            <a:ext cx="3923372" cy="3616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95605" lvl="0" algn="just">
              <a:lnSpc>
                <a:spcPts val="2050"/>
              </a:lnSpc>
              <a:spcAft>
                <a:spcPts val="0"/>
              </a:spcAft>
              <a:buSzPts val="1200"/>
            </a:pPr>
            <a:r>
              <a:rPr lang="zh-TW" altLang="en-US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制定或參與</a:t>
            </a:r>
            <a:r>
              <a:rPr lang="en-US" altLang="zh-TW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PCR</a:t>
            </a:r>
            <a:r>
              <a:rPr lang="zh-TW" altLang="en-US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也可說明</a:t>
            </a:r>
          </a:p>
        </p:txBody>
      </p:sp>
    </p:spTree>
    <p:extLst>
      <p:ext uri="{BB962C8B-B14F-4D97-AF65-F5344CB8AC3E}">
        <p14:creationId xmlns:p14="http://schemas.microsoft.com/office/powerpoint/2010/main" val="29078187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1">
            <a:extLst>
              <a:ext uri="{FF2B5EF4-FFF2-40B4-BE49-F238E27FC236}">
                <a16:creationId xmlns:a16="http://schemas.microsoft.com/office/drawing/2014/main" id="{08EB3024-516E-BAAE-00A8-9FB9D86491E2}"/>
              </a:ext>
            </a:extLst>
          </p:cNvPr>
          <p:cNvSpPr txBox="1">
            <a:spLocks/>
          </p:cNvSpPr>
          <p:nvPr/>
        </p:nvSpPr>
        <p:spPr>
          <a:xfrm>
            <a:off x="9448800" y="658418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AB29283-2281-4396-9217-93462D657B09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77E7DE1B-EBBF-4215-B868-A60B84126F62}"/>
              </a:ext>
            </a:extLst>
          </p:cNvPr>
          <p:cNvSpPr txBox="1"/>
          <p:nvPr/>
        </p:nvSpPr>
        <p:spPr>
          <a:xfrm>
            <a:off x="0" y="0"/>
            <a:ext cx="12192000" cy="1186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TW" altLang="en-US" sz="5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加分：</a:t>
            </a:r>
            <a:r>
              <a:rPr lang="en-US" altLang="zh-TW" sz="5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ISO</a:t>
            </a:r>
            <a:r>
              <a:rPr lang="zh-TW" altLang="en-US" sz="5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5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14955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DADB982F-EE99-C63D-CABF-F12BC1128779}"/>
              </a:ext>
            </a:extLst>
          </p:cNvPr>
          <p:cNvSpPr txBox="1"/>
          <p:nvPr/>
        </p:nvSpPr>
        <p:spPr>
          <a:xfrm>
            <a:off x="897674" y="1812888"/>
            <a:ext cx="7934092" cy="8251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395605" lvl="0" indent="-342900" algn="just">
              <a:lnSpc>
                <a:spcPct val="85000"/>
              </a:lnSpc>
              <a:spcBef>
                <a:spcPts val="70"/>
              </a:spcBef>
              <a:spcAft>
                <a:spcPts val="0"/>
              </a:spcAft>
              <a:buSzPts val="1200"/>
              <a:buFont typeface="Microsoft JhengHei Light" panose="020B0304030504040204" pitchFamily="34" charset="-120"/>
              <a:buAutoNum type="arabicPeriod"/>
            </a:pPr>
            <a:r>
              <a:rPr lang="zh-TW" altLang="zh-TW" sz="1800" dirty="0">
                <a:solidFill>
                  <a:schemeClr val="bg1">
                    <a:lumMod val="6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 Light" panose="020B0304030504040204" pitchFamily="34" charset="-120"/>
              </a:rPr>
              <a:t>公司已透過輔導單位進行工具機能源效率設計方法教學</a:t>
            </a:r>
          </a:p>
          <a:p>
            <a:pPr marL="342900" marR="395605" lvl="0" indent="-342900" algn="just">
              <a:lnSpc>
                <a:spcPct val="85000"/>
              </a:lnSpc>
              <a:spcBef>
                <a:spcPts val="70"/>
              </a:spcBef>
              <a:spcAft>
                <a:spcPts val="0"/>
              </a:spcAft>
              <a:buSzPts val="1200"/>
              <a:buFont typeface="Microsoft JhengHei Light" panose="020B0304030504040204" pitchFamily="34" charset="-120"/>
              <a:buAutoNum type="arabicPeriod"/>
            </a:pPr>
            <a:r>
              <a:rPr lang="zh-TW" altLang="zh-TW" sz="1800" dirty="0">
                <a:solidFill>
                  <a:schemeClr val="bg1">
                    <a:lumMod val="6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 Light" panose="020B0304030504040204" pitchFamily="34" charset="-120"/>
              </a:rPr>
              <a:t>產品已導入工具機能源效率設計方法</a:t>
            </a:r>
            <a:endParaRPr lang="en-US" altLang="zh-TW" sz="1800" dirty="0">
              <a:solidFill>
                <a:schemeClr val="bg1">
                  <a:lumMod val="65000"/>
                </a:schemeClr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Microsoft JhengHei Light" panose="020B0304030504040204" pitchFamily="34" charset="-120"/>
            </a:endParaRPr>
          </a:p>
          <a:p>
            <a:pPr marL="342900" marR="395605" lvl="0" indent="-342900" algn="just">
              <a:lnSpc>
                <a:spcPct val="85000"/>
              </a:lnSpc>
              <a:spcBef>
                <a:spcPts val="70"/>
              </a:spcBef>
              <a:spcAft>
                <a:spcPts val="0"/>
              </a:spcAft>
              <a:buSzPts val="1200"/>
              <a:buFont typeface="Microsoft JhengHei Light" panose="020B0304030504040204" pitchFamily="34" charset="-120"/>
              <a:buAutoNum type="arabicPeriod"/>
            </a:pPr>
            <a:r>
              <a:rPr lang="zh-TW" altLang="zh-TW" sz="1800" dirty="0">
                <a:solidFill>
                  <a:schemeClr val="bg1">
                    <a:lumMod val="6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 Light" panose="020B0304030504040204" pitchFamily="34" charset="-120"/>
              </a:rPr>
              <a:t>產品已透過該標準量測能源效率</a:t>
            </a:r>
            <a:endParaRPr lang="zh-TW" altLang="en-US" dirty="0">
              <a:solidFill>
                <a:schemeClr val="bg1">
                  <a:lumMod val="6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124E6FBD-1456-3F2C-9789-CD5278864300}"/>
              </a:ext>
            </a:extLst>
          </p:cNvPr>
          <p:cNvSpPr txBox="1"/>
          <p:nvPr/>
        </p:nvSpPr>
        <p:spPr>
          <a:xfrm>
            <a:off x="716465" y="3248181"/>
            <a:ext cx="11282247" cy="3616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95605" lvl="0" algn="just">
              <a:lnSpc>
                <a:spcPts val="2050"/>
              </a:lnSpc>
              <a:spcAft>
                <a:spcPts val="0"/>
              </a:spcAft>
              <a:buSzPts val="1200"/>
            </a:pPr>
            <a:r>
              <a:rPr lang="zh-TW" altLang="en-US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請說明導入設計的產品、執行人力</a:t>
            </a:r>
            <a:r>
              <a:rPr lang="en-US" altLang="zh-TW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內部或輔導單位名稱</a:t>
            </a:r>
            <a:r>
              <a:rPr lang="en-US" altLang="zh-TW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、改善項目、量測前後數據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08B439E6-1370-2FB3-2EF4-2B3AB824B9B3}"/>
              </a:ext>
            </a:extLst>
          </p:cNvPr>
          <p:cNvSpPr txBox="1"/>
          <p:nvPr/>
        </p:nvSpPr>
        <p:spPr>
          <a:xfrm>
            <a:off x="994316" y="3923807"/>
            <a:ext cx="3923372" cy="3616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95605" lvl="0" algn="just">
              <a:lnSpc>
                <a:spcPts val="2050"/>
              </a:lnSpc>
              <a:spcAft>
                <a:spcPts val="0"/>
              </a:spcAft>
              <a:buSzPts val="1200"/>
            </a:pPr>
            <a:r>
              <a:rPr lang="zh-TW" altLang="en-US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進行中也可說明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8EA9523F-4F1F-148C-CFCE-36A923E42669}"/>
              </a:ext>
            </a:extLst>
          </p:cNvPr>
          <p:cNvSpPr txBox="1"/>
          <p:nvPr/>
        </p:nvSpPr>
        <p:spPr>
          <a:xfrm>
            <a:off x="994316" y="4554545"/>
            <a:ext cx="3923372" cy="3616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95605" lvl="0" algn="just">
              <a:lnSpc>
                <a:spcPts val="2050"/>
              </a:lnSpc>
              <a:spcAft>
                <a:spcPts val="0"/>
              </a:spcAft>
              <a:buSzPts val="1200"/>
            </a:pPr>
            <a:r>
              <a:rPr lang="zh-TW" altLang="en-US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若有證書請放上圖片檔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B44652EB-7ADF-B6E4-B1AB-1708A4EBFF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9773" y="4319257"/>
            <a:ext cx="1946197" cy="2096851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D8C50498-C247-C65A-A372-A6A010C9B4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57274" y="4351182"/>
            <a:ext cx="2726252" cy="2167263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FC9262C3-9860-7386-72A9-2CEE7D804B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0978" y="5045850"/>
            <a:ext cx="890055" cy="1252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3272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B611A2-78A8-8384-1C95-77AC279E9D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1">
            <a:extLst>
              <a:ext uri="{FF2B5EF4-FFF2-40B4-BE49-F238E27FC236}">
                <a16:creationId xmlns:a16="http://schemas.microsoft.com/office/drawing/2014/main" id="{F5B8B7D2-CFE6-8628-84F2-F0A8E400793F}"/>
              </a:ext>
            </a:extLst>
          </p:cNvPr>
          <p:cNvSpPr txBox="1">
            <a:spLocks/>
          </p:cNvSpPr>
          <p:nvPr/>
        </p:nvSpPr>
        <p:spPr>
          <a:xfrm>
            <a:off x="9448800" y="658418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AB29283-2281-4396-9217-93462D657B09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F88707B6-63FF-8BC6-0245-9DA51802CD88}"/>
              </a:ext>
            </a:extLst>
          </p:cNvPr>
          <p:cNvSpPr txBox="1"/>
          <p:nvPr/>
        </p:nvSpPr>
        <p:spPr>
          <a:xfrm>
            <a:off x="0" y="0"/>
            <a:ext cx="12192000" cy="1186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TW" altLang="en-US" sz="5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加分：其他國際法規對應方法</a:t>
            </a:r>
            <a:endParaRPr lang="en-US" altLang="zh-TW" sz="5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0A75D1C1-4EF4-1FA7-7CB6-476F6B8C3FCA}"/>
              </a:ext>
            </a:extLst>
          </p:cNvPr>
          <p:cNvSpPr txBox="1"/>
          <p:nvPr/>
        </p:nvSpPr>
        <p:spPr>
          <a:xfrm>
            <a:off x="897674" y="1812888"/>
            <a:ext cx="6740255" cy="563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95605" lvl="0" algn="just">
              <a:lnSpc>
                <a:spcPct val="85000"/>
              </a:lnSpc>
              <a:spcBef>
                <a:spcPts val="70"/>
              </a:spcBef>
              <a:spcAft>
                <a:spcPts val="0"/>
              </a:spcAft>
              <a:buSzPts val="1200"/>
            </a:pPr>
            <a:r>
              <a:rPr lang="zh-TW" altLang="en-US" sz="1800" dirty="0">
                <a:solidFill>
                  <a:schemeClr val="bg1">
                    <a:lumMod val="6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 Light" panose="020B0304030504040204" pitchFamily="34" charset="-120"/>
              </a:rPr>
              <a:t>說明針對目前最新的歐盟</a:t>
            </a:r>
            <a:r>
              <a:rPr lang="en-US" altLang="zh-TW" sz="1800" dirty="0">
                <a:solidFill>
                  <a:schemeClr val="bg1">
                    <a:lumMod val="6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 Light" panose="020B0304030504040204" pitchFamily="34" charset="-120"/>
              </a:rPr>
              <a:t>F-gas</a:t>
            </a:r>
            <a:r>
              <a:rPr lang="zh-TW" altLang="en-US" sz="1800" dirty="0">
                <a:solidFill>
                  <a:schemeClr val="bg1">
                    <a:lumMod val="6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 Light" panose="020B0304030504040204" pitchFamily="34" charset="-120"/>
              </a:rPr>
              <a:t>法案、</a:t>
            </a:r>
            <a:r>
              <a:rPr lang="en-US" altLang="zh-TW" sz="1800" dirty="0">
                <a:solidFill>
                  <a:schemeClr val="bg1">
                    <a:lumMod val="6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 Light" panose="020B0304030504040204" pitchFamily="34" charset="-120"/>
              </a:rPr>
              <a:t>PPWR</a:t>
            </a:r>
            <a:r>
              <a:rPr lang="zh-TW" altLang="en-US" sz="1800" dirty="0">
                <a:solidFill>
                  <a:schemeClr val="bg1">
                    <a:lumMod val="6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 Light" panose="020B0304030504040204" pitchFamily="34" charset="-120"/>
              </a:rPr>
              <a:t>法案、</a:t>
            </a:r>
            <a:r>
              <a:rPr lang="en-US" altLang="zh-TW" sz="1800" dirty="0">
                <a:solidFill>
                  <a:schemeClr val="bg1">
                    <a:lumMod val="6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 Light" panose="020B0304030504040204" pitchFamily="34" charset="-120"/>
              </a:rPr>
              <a:t>CBAM</a:t>
            </a:r>
            <a:r>
              <a:rPr lang="zh-TW" altLang="en-US" sz="1800" dirty="0">
                <a:solidFill>
                  <a:schemeClr val="bg1">
                    <a:lumMod val="6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 Light" panose="020B0304030504040204" pitchFamily="34" charset="-120"/>
              </a:rPr>
              <a:t>或其他國際相關能源</a:t>
            </a:r>
            <a:r>
              <a:rPr lang="en-US" altLang="zh-TW" sz="1800" dirty="0">
                <a:solidFill>
                  <a:schemeClr val="bg1">
                    <a:lumMod val="6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 Light" panose="020B0304030504040204" pitchFamily="34" charset="-120"/>
              </a:rPr>
              <a:t>/</a:t>
            </a:r>
            <a:r>
              <a:rPr lang="zh-TW" altLang="en-US" sz="1800" dirty="0">
                <a:solidFill>
                  <a:schemeClr val="bg1">
                    <a:lumMod val="6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 Light" panose="020B0304030504040204" pitchFamily="34" charset="-120"/>
              </a:rPr>
              <a:t>節能法案是否有出口因應策略</a:t>
            </a:r>
            <a:endParaRPr lang="zh-TW" altLang="en-US" dirty="0">
              <a:solidFill>
                <a:schemeClr val="bg1">
                  <a:lumMod val="6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3BE54425-EE38-D5DA-4027-C6FC072AC5F8}"/>
              </a:ext>
            </a:extLst>
          </p:cNvPr>
          <p:cNvSpPr/>
          <p:nvPr/>
        </p:nvSpPr>
        <p:spPr>
          <a:xfrm>
            <a:off x="-468406" y="272096"/>
            <a:ext cx="1804147" cy="48094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TW" altLang="en-US" sz="2400" dirty="0"/>
              <a:t>第</a:t>
            </a:r>
            <a:r>
              <a:rPr lang="en-US" altLang="zh-TW" sz="2400" dirty="0"/>
              <a:t>4</a:t>
            </a:r>
            <a:r>
              <a:rPr lang="zh-TW" altLang="en-US" sz="2400" dirty="0"/>
              <a:t>屆新增</a:t>
            </a:r>
            <a:endParaRPr lang="en-US" altLang="zh-TW" sz="2400" dirty="0"/>
          </a:p>
        </p:txBody>
      </p:sp>
    </p:spTree>
    <p:extLst>
      <p:ext uri="{BB962C8B-B14F-4D97-AF65-F5344CB8AC3E}">
        <p14:creationId xmlns:p14="http://schemas.microsoft.com/office/powerpoint/2010/main" val="37533881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DCA9EBA2-DF84-D865-DCFF-6CF4E785636D}"/>
              </a:ext>
            </a:extLst>
          </p:cNvPr>
          <p:cNvSpPr txBox="1"/>
          <p:nvPr/>
        </p:nvSpPr>
        <p:spPr>
          <a:xfrm>
            <a:off x="4043772" y="2459504"/>
            <a:ext cx="41044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9600" b="1" dirty="0">
                <a:solidFill>
                  <a:schemeClr val="accent4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 </a:t>
            </a:r>
            <a:r>
              <a:rPr lang="en-US" altLang="zh-TW" sz="6000" b="1" dirty="0">
                <a:solidFill>
                  <a:schemeClr val="accent4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&amp; </a:t>
            </a:r>
            <a:r>
              <a:rPr lang="en-US" altLang="zh-TW" sz="9600" b="1" dirty="0">
                <a:solidFill>
                  <a:schemeClr val="accent4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endParaRPr lang="zh-TW" altLang="en-US" sz="6000" b="1" dirty="0">
              <a:solidFill>
                <a:schemeClr val="accent4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7DF9BC28-E810-C843-981D-138BACBF1151}"/>
              </a:ext>
            </a:extLst>
          </p:cNvPr>
          <p:cNvSpPr txBox="1"/>
          <p:nvPr/>
        </p:nvSpPr>
        <p:spPr>
          <a:xfrm>
            <a:off x="4619063" y="4562543"/>
            <a:ext cx="3590365" cy="3649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95605" lvl="0" algn="ctr">
              <a:lnSpc>
                <a:spcPts val="2050"/>
              </a:lnSpc>
              <a:spcAft>
                <a:spcPts val="0"/>
              </a:spcAft>
              <a:buSzPts val="1200"/>
            </a:pP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共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分鐘，統問統答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22702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A1E49521-450C-A5C4-8EDB-15FA2075A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29283-2281-4396-9217-93462D657B09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388B84C2-7310-B642-A909-BDDAEAFA928F}"/>
              </a:ext>
            </a:extLst>
          </p:cNvPr>
          <p:cNvSpPr txBox="1"/>
          <p:nvPr/>
        </p:nvSpPr>
        <p:spPr>
          <a:xfrm>
            <a:off x="0" y="0"/>
            <a:ext cx="12192000" cy="1186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TW" altLang="en-US" sz="5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公司介紹</a:t>
            </a:r>
            <a:endParaRPr lang="en-US" altLang="zh-TW" sz="5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A54A2C55-D589-AD8E-935C-F53CD3E3A51E}"/>
              </a:ext>
            </a:extLst>
          </p:cNvPr>
          <p:cNvSpPr txBox="1"/>
          <p:nvPr/>
        </p:nvSpPr>
        <p:spPr>
          <a:xfrm>
            <a:off x="1416321" y="1687135"/>
            <a:ext cx="8061908" cy="823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ts val="1900"/>
              </a:lnSpc>
              <a:buSzPts val="1200"/>
            </a:pPr>
            <a:r>
              <a:rPr lang="zh-TW" altLang="en-US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公司沿革、公司國內外據點、負責人、公司人數、資本額、主要產品介紹、得獎紀錄、相關證書</a:t>
            </a:r>
            <a:endParaRPr lang="en-US" altLang="zh-TW" dirty="0">
              <a:solidFill>
                <a:schemeClr val="bg1">
                  <a:lumMod val="6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 algn="just">
              <a:lnSpc>
                <a:spcPts val="1900"/>
              </a:lnSpc>
              <a:buSzPts val="1200"/>
            </a:pPr>
            <a:endParaRPr lang="en-US" altLang="zh-TW" dirty="0">
              <a:solidFill>
                <a:schemeClr val="bg1">
                  <a:lumMod val="6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534578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A1E49521-450C-A5C4-8EDB-15FA2075A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29283-2281-4396-9217-93462D657B09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388B84C2-7310-B642-A909-BDDAEAFA928F}"/>
              </a:ext>
            </a:extLst>
          </p:cNvPr>
          <p:cNvSpPr txBox="1"/>
          <p:nvPr/>
        </p:nvSpPr>
        <p:spPr>
          <a:xfrm>
            <a:off x="0" y="0"/>
            <a:ext cx="12192000" cy="1186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TW" altLang="en-US" sz="5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節能產品介紹</a:t>
            </a:r>
            <a:endParaRPr lang="en-US" altLang="zh-TW" sz="5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AC8DE587-C148-02BC-0C99-5994E46383F2}"/>
              </a:ext>
            </a:extLst>
          </p:cNvPr>
          <p:cNvSpPr txBox="1"/>
          <p:nvPr/>
        </p:nvSpPr>
        <p:spPr>
          <a:xfrm>
            <a:off x="1416321" y="1687135"/>
            <a:ext cx="8061908" cy="579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ts val="1900"/>
              </a:lnSpc>
              <a:buSzPts val="1200"/>
            </a:pPr>
            <a:r>
              <a:rPr lang="zh-TW" altLang="en-US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產品照片、產品</a:t>
            </a:r>
            <a:r>
              <a:rPr lang="zh-TW" altLang="en-US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規格表、產品定位、</a:t>
            </a:r>
            <a:r>
              <a:rPr lang="zh-TW" altLang="en-US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主要終端客戶、主要市場</a:t>
            </a:r>
            <a:r>
              <a:rPr lang="en-US" altLang="zh-TW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內外銷比例</a:t>
            </a:r>
            <a:r>
              <a:rPr lang="en-US" altLang="zh-TW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lvl="0" algn="just">
              <a:lnSpc>
                <a:spcPts val="1900"/>
              </a:lnSpc>
              <a:buSzPts val="1200"/>
            </a:pPr>
            <a:r>
              <a:rPr lang="zh-TW" altLang="en-US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國內外主要競爭對手、售價、該產品得獎紀錄、該產品是否參與政府計畫</a:t>
            </a:r>
          </a:p>
        </p:txBody>
      </p:sp>
    </p:spTree>
    <p:extLst>
      <p:ext uri="{BB962C8B-B14F-4D97-AF65-F5344CB8AC3E}">
        <p14:creationId xmlns:p14="http://schemas.microsoft.com/office/powerpoint/2010/main" val="2339583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1">
            <a:extLst>
              <a:ext uri="{FF2B5EF4-FFF2-40B4-BE49-F238E27FC236}">
                <a16:creationId xmlns:a16="http://schemas.microsoft.com/office/drawing/2014/main" id="{08EB3024-516E-BAAE-00A8-9FB9D86491E2}"/>
              </a:ext>
            </a:extLst>
          </p:cNvPr>
          <p:cNvSpPr txBox="1">
            <a:spLocks/>
          </p:cNvSpPr>
          <p:nvPr/>
        </p:nvSpPr>
        <p:spPr>
          <a:xfrm>
            <a:off x="9448800" y="658418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AB29283-2281-4396-9217-93462D657B09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77E7DE1B-EBBF-4215-B868-A60B84126F62}"/>
              </a:ext>
            </a:extLst>
          </p:cNvPr>
          <p:cNvSpPr txBox="1"/>
          <p:nvPr/>
        </p:nvSpPr>
        <p:spPr>
          <a:xfrm>
            <a:off x="0" y="0"/>
            <a:ext cx="12192000" cy="1186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TW" sz="5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5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en-US" altLang="zh-TW" sz="5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5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節能改善方法</a:t>
            </a:r>
            <a:endParaRPr lang="en-US" altLang="zh-TW" sz="5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38B37B63-486C-6040-9761-3BD9B85E208E}"/>
              </a:ext>
            </a:extLst>
          </p:cNvPr>
          <p:cNvSpPr txBox="1"/>
          <p:nvPr/>
        </p:nvSpPr>
        <p:spPr>
          <a:xfrm>
            <a:off x="1655957" y="1668217"/>
            <a:ext cx="609971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說明該產品是以什麼手法進行改善</a:t>
            </a:r>
            <a:endParaRPr lang="en-US" altLang="zh-TW" dirty="0">
              <a:solidFill>
                <a:schemeClr val="bg1">
                  <a:lumMod val="6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說明該產品改善作業及方法是否已成為內部</a:t>
            </a:r>
            <a:r>
              <a:rPr lang="en-US" altLang="zh-TW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SOP</a:t>
            </a:r>
            <a:endParaRPr lang="zh-TW" altLang="en-US" dirty="0">
              <a:solidFill>
                <a:schemeClr val="bg1">
                  <a:lumMod val="6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3.</a:t>
            </a:r>
            <a:r>
              <a:rPr lang="zh-TW" altLang="en-US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說明該產品的節能改善目標</a:t>
            </a:r>
          </a:p>
        </p:txBody>
      </p:sp>
    </p:spTree>
    <p:extLst>
      <p:ext uri="{BB962C8B-B14F-4D97-AF65-F5344CB8AC3E}">
        <p14:creationId xmlns:p14="http://schemas.microsoft.com/office/powerpoint/2010/main" val="7684650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1">
            <a:extLst>
              <a:ext uri="{FF2B5EF4-FFF2-40B4-BE49-F238E27FC236}">
                <a16:creationId xmlns:a16="http://schemas.microsoft.com/office/drawing/2014/main" id="{08EB3024-516E-BAAE-00A8-9FB9D86491E2}"/>
              </a:ext>
            </a:extLst>
          </p:cNvPr>
          <p:cNvSpPr txBox="1">
            <a:spLocks/>
          </p:cNvSpPr>
          <p:nvPr/>
        </p:nvSpPr>
        <p:spPr>
          <a:xfrm>
            <a:off x="9448800" y="658418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AB29283-2281-4396-9217-93462D657B09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77E7DE1B-EBBF-4215-B868-A60B84126F62}"/>
              </a:ext>
            </a:extLst>
          </p:cNvPr>
          <p:cNvSpPr txBox="1"/>
          <p:nvPr/>
        </p:nvSpPr>
        <p:spPr>
          <a:xfrm>
            <a:off x="0" y="0"/>
            <a:ext cx="12192000" cy="1186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TW" sz="5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5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  <a:r>
              <a:rPr lang="en-US" altLang="zh-TW" sz="5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5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節能可行性評估</a:t>
            </a:r>
            <a:endParaRPr lang="en-US" altLang="zh-TW" sz="5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38B37B63-486C-6040-9761-3BD9B85E208E}"/>
              </a:ext>
            </a:extLst>
          </p:cNvPr>
          <p:cNvSpPr txBox="1"/>
          <p:nvPr/>
        </p:nvSpPr>
        <p:spPr>
          <a:xfrm>
            <a:off x="1655957" y="1668217"/>
            <a:ext cx="6099716" cy="8822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ts val="2055"/>
              </a:lnSpc>
              <a:spcBef>
                <a:spcPts val="835"/>
              </a:spcBef>
              <a:spcAft>
                <a:spcPts val="0"/>
              </a:spcAft>
              <a:buSzPts val="1200"/>
              <a:buFont typeface="Microsoft JhengHei Light" panose="020B0304030504040204" pitchFamily="34" charset="-120"/>
              <a:buAutoNum type="arabicPeriod"/>
            </a:pPr>
            <a:r>
              <a:rPr lang="zh-TW" altLang="zh-TW" sz="1800" dirty="0">
                <a:solidFill>
                  <a:schemeClr val="bg1">
                    <a:lumMod val="6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 Light" panose="020B0304030504040204" pitchFamily="34" charset="-120"/>
              </a:rPr>
              <a:t>說明為何選擇該產品進行改善</a:t>
            </a:r>
          </a:p>
          <a:p>
            <a:pPr marL="342900" lvl="0" indent="-342900">
              <a:lnSpc>
                <a:spcPts val="1905"/>
              </a:lnSpc>
              <a:buSzPts val="1200"/>
              <a:buFont typeface="Microsoft JhengHei Light" panose="020B0304030504040204" pitchFamily="34" charset="-120"/>
              <a:buAutoNum type="arabicPeriod"/>
            </a:pPr>
            <a:r>
              <a:rPr lang="zh-TW" altLang="zh-TW" sz="1800" dirty="0">
                <a:solidFill>
                  <a:schemeClr val="bg1">
                    <a:lumMod val="6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 Light" panose="020B0304030504040204" pitchFamily="34" charset="-120"/>
              </a:rPr>
              <a:t>說明該產品節能改善成果如何對應國內</a:t>
            </a:r>
            <a:r>
              <a:rPr lang="en-US" altLang="zh-TW" sz="1800" dirty="0">
                <a:solidFill>
                  <a:schemeClr val="bg1">
                    <a:lumMod val="6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 Light" panose="020B0304030504040204" pitchFamily="34" charset="-120"/>
              </a:rPr>
              <a:t>/</a:t>
            </a:r>
            <a:r>
              <a:rPr lang="zh-TW" altLang="zh-TW" sz="1800" dirty="0">
                <a:solidFill>
                  <a:schemeClr val="bg1">
                    <a:lumMod val="6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 Light" panose="020B0304030504040204" pitchFamily="34" charset="-120"/>
              </a:rPr>
              <a:t>外終端客戶</a:t>
            </a:r>
            <a:endParaRPr lang="en-US" altLang="zh-TW" dirty="0">
              <a:solidFill>
                <a:schemeClr val="bg1">
                  <a:lumMod val="6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JhengHei Light" panose="020B0304030504040204" pitchFamily="34" charset="-120"/>
            </a:endParaRPr>
          </a:p>
          <a:p>
            <a:pPr marL="342900" lvl="0" indent="-342900">
              <a:lnSpc>
                <a:spcPts val="1905"/>
              </a:lnSpc>
              <a:buSzPts val="1200"/>
              <a:buFont typeface="Microsoft JhengHei Light" panose="020B0304030504040204" pitchFamily="34" charset="-120"/>
              <a:buAutoNum type="arabicPeriod"/>
            </a:pPr>
            <a:r>
              <a:rPr lang="zh-TW" altLang="zh-TW" sz="1800" dirty="0">
                <a:solidFill>
                  <a:schemeClr val="bg1">
                    <a:lumMod val="6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 Light" panose="020B0304030504040204" pitchFamily="34" charset="-120"/>
              </a:rPr>
              <a:t>說明該節能改善是否對準顧客潛在需求</a:t>
            </a:r>
            <a:endParaRPr lang="zh-TW" altLang="en-US" dirty="0">
              <a:solidFill>
                <a:schemeClr val="bg1">
                  <a:lumMod val="6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744776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1">
            <a:extLst>
              <a:ext uri="{FF2B5EF4-FFF2-40B4-BE49-F238E27FC236}">
                <a16:creationId xmlns:a16="http://schemas.microsoft.com/office/drawing/2014/main" id="{08EB3024-516E-BAAE-00A8-9FB9D86491E2}"/>
              </a:ext>
            </a:extLst>
          </p:cNvPr>
          <p:cNvSpPr txBox="1">
            <a:spLocks/>
          </p:cNvSpPr>
          <p:nvPr/>
        </p:nvSpPr>
        <p:spPr>
          <a:xfrm>
            <a:off x="9448800" y="658418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AB29283-2281-4396-9217-93462D657B09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77E7DE1B-EBBF-4215-B868-A60B84126F62}"/>
              </a:ext>
            </a:extLst>
          </p:cNvPr>
          <p:cNvSpPr txBox="1"/>
          <p:nvPr/>
        </p:nvSpPr>
        <p:spPr>
          <a:xfrm>
            <a:off x="0" y="0"/>
            <a:ext cx="12192000" cy="1186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TW" sz="5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5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</a:t>
            </a:r>
            <a:r>
              <a:rPr lang="en-US" altLang="zh-TW" sz="5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5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節能效益</a:t>
            </a:r>
            <a:endParaRPr lang="en-US" altLang="zh-TW" sz="5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38B37B63-486C-6040-9761-3BD9B85E208E}"/>
              </a:ext>
            </a:extLst>
          </p:cNvPr>
          <p:cNvSpPr txBox="1"/>
          <p:nvPr/>
        </p:nvSpPr>
        <p:spPr>
          <a:xfrm>
            <a:off x="1655957" y="1668217"/>
            <a:ext cx="6099716" cy="6386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ts val="2050"/>
              </a:lnSpc>
              <a:buSzPts val="1200"/>
              <a:buFont typeface="Microsoft JhengHei Light" panose="020B0304030504040204" pitchFamily="34" charset="-120"/>
              <a:buAutoNum type="arabicPeriod"/>
            </a:pPr>
            <a:r>
              <a:rPr lang="zh-TW" altLang="zh-TW" sz="1800" dirty="0">
                <a:solidFill>
                  <a:schemeClr val="bg1">
                    <a:lumMod val="6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 Light" panose="020B0304030504040204" pitchFamily="34" charset="-120"/>
              </a:rPr>
              <a:t>說明該產品的改善前與改善後數據</a:t>
            </a:r>
            <a:endParaRPr lang="en-US" altLang="zh-TW" sz="1800" dirty="0">
              <a:solidFill>
                <a:schemeClr val="bg1">
                  <a:lumMod val="65000"/>
                </a:schemeClr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Microsoft JhengHei Light" panose="020B0304030504040204" pitchFamily="34" charset="-120"/>
            </a:endParaRPr>
          </a:p>
          <a:p>
            <a:pPr marL="342900" lvl="0" indent="-342900" algn="just">
              <a:lnSpc>
                <a:spcPts val="2050"/>
              </a:lnSpc>
              <a:buSzPts val="1200"/>
              <a:buFont typeface="Microsoft JhengHei Light" panose="020B0304030504040204" pitchFamily="34" charset="-120"/>
              <a:buAutoNum type="arabicPeriod"/>
            </a:pPr>
            <a:r>
              <a:rPr lang="zh-TW" altLang="zh-TW" sz="1800" dirty="0">
                <a:solidFill>
                  <a:schemeClr val="bg1">
                    <a:lumMod val="6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 Light" panose="020B0304030504040204" pitchFamily="34" charset="-120"/>
              </a:rPr>
              <a:t>說明該產品可帶給終端客戶多少節能效果</a:t>
            </a:r>
            <a:r>
              <a:rPr lang="en-US" altLang="zh-TW" sz="1800" dirty="0">
                <a:solidFill>
                  <a:schemeClr val="bg1">
                    <a:lumMod val="6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 Light" panose="020B0304030504040204" pitchFamily="34" charset="-120"/>
              </a:rPr>
              <a:t>(</a:t>
            </a:r>
            <a:r>
              <a:rPr lang="zh-TW" altLang="zh-TW" sz="1800" dirty="0">
                <a:solidFill>
                  <a:schemeClr val="bg1">
                    <a:lumMod val="6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 Light" panose="020B0304030504040204" pitchFamily="34" charset="-120"/>
              </a:rPr>
              <a:t>量化、質化</a:t>
            </a:r>
            <a:r>
              <a:rPr lang="en-US" altLang="zh-TW" sz="1800" dirty="0">
                <a:solidFill>
                  <a:schemeClr val="bg1">
                    <a:lumMod val="6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 Light" panose="020B0304030504040204" pitchFamily="34" charset="-120"/>
              </a:rPr>
              <a:t>)</a:t>
            </a:r>
            <a:endParaRPr lang="zh-TW" altLang="en-US" dirty="0">
              <a:solidFill>
                <a:schemeClr val="bg1">
                  <a:lumMod val="6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5608565F-D1BF-9D56-44CE-6EF1A5DD17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7577" y="2200267"/>
            <a:ext cx="3613865" cy="433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5116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1">
            <a:extLst>
              <a:ext uri="{FF2B5EF4-FFF2-40B4-BE49-F238E27FC236}">
                <a16:creationId xmlns:a16="http://schemas.microsoft.com/office/drawing/2014/main" id="{08EB3024-516E-BAAE-00A8-9FB9D86491E2}"/>
              </a:ext>
            </a:extLst>
          </p:cNvPr>
          <p:cNvSpPr txBox="1">
            <a:spLocks/>
          </p:cNvSpPr>
          <p:nvPr/>
        </p:nvSpPr>
        <p:spPr>
          <a:xfrm>
            <a:off x="9448800" y="658418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AB29283-2281-4396-9217-93462D657B09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77E7DE1B-EBBF-4215-B868-A60B84126F62}"/>
              </a:ext>
            </a:extLst>
          </p:cNvPr>
          <p:cNvSpPr txBox="1"/>
          <p:nvPr/>
        </p:nvSpPr>
        <p:spPr>
          <a:xfrm>
            <a:off x="0" y="0"/>
            <a:ext cx="12192000" cy="24325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TW" sz="5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5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四</a:t>
            </a:r>
            <a:r>
              <a:rPr lang="en-US" altLang="zh-TW" sz="5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5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持續精進方案與擴散應用規劃</a:t>
            </a:r>
          </a:p>
          <a:p>
            <a:pPr algn="ctr">
              <a:lnSpc>
                <a:spcPct val="150000"/>
              </a:lnSpc>
            </a:pPr>
            <a:endParaRPr lang="en-US" altLang="zh-TW" sz="5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38B37B63-486C-6040-9761-3BD9B85E208E}"/>
              </a:ext>
            </a:extLst>
          </p:cNvPr>
          <p:cNvSpPr txBox="1"/>
          <p:nvPr/>
        </p:nvSpPr>
        <p:spPr>
          <a:xfrm>
            <a:off x="1655957" y="1668217"/>
            <a:ext cx="6099716" cy="823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ts val="1900"/>
              </a:lnSpc>
              <a:buSzPts val="1200"/>
              <a:buFont typeface="Microsoft JhengHei Light" panose="020B0304030504040204" pitchFamily="34" charset="-120"/>
              <a:buAutoNum type="arabicPeriod"/>
            </a:pPr>
            <a:r>
              <a:rPr lang="zh-TW" altLang="zh-TW" sz="1800" dirty="0">
                <a:solidFill>
                  <a:schemeClr val="bg1">
                    <a:lumMod val="6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 Light" panose="020B0304030504040204" pitchFamily="34" charset="-120"/>
              </a:rPr>
              <a:t>說明該產品未來持續精進改善方向</a:t>
            </a:r>
            <a:endParaRPr lang="en-US" altLang="zh-TW" sz="1800" dirty="0">
              <a:solidFill>
                <a:schemeClr val="bg1">
                  <a:lumMod val="65000"/>
                </a:schemeClr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Microsoft JhengHei Light" panose="020B0304030504040204" pitchFamily="34" charset="-120"/>
            </a:endParaRPr>
          </a:p>
          <a:p>
            <a:pPr marL="342900" lvl="0" indent="-342900" algn="just">
              <a:lnSpc>
                <a:spcPts val="1900"/>
              </a:lnSpc>
              <a:buSzPts val="1200"/>
              <a:buFont typeface="Microsoft JhengHei Light" panose="020B0304030504040204" pitchFamily="34" charset="-120"/>
              <a:buAutoNum type="arabicPeriod"/>
            </a:pPr>
            <a:r>
              <a:rPr lang="zh-TW" altLang="zh-TW" sz="1800" dirty="0">
                <a:solidFill>
                  <a:schemeClr val="bg1">
                    <a:lumMod val="6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 Light" panose="020B0304030504040204" pitchFamily="34" charset="-120"/>
              </a:rPr>
              <a:t>說明該產品的改善成果如何複製擴散至其他機種</a:t>
            </a:r>
            <a:endParaRPr lang="en-US" altLang="zh-TW" sz="1800" dirty="0">
              <a:solidFill>
                <a:schemeClr val="bg1">
                  <a:lumMod val="65000"/>
                </a:schemeClr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Microsoft JhengHei Light" panose="020B0304030504040204" pitchFamily="34" charset="-120"/>
            </a:endParaRPr>
          </a:p>
          <a:p>
            <a:pPr marL="342900" lvl="0" indent="-342900" algn="just">
              <a:lnSpc>
                <a:spcPts val="1900"/>
              </a:lnSpc>
              <a:buSzPts val="1200"/>
              <a:buFont typeface="Microsoft JhengHei Light" panose="020B0304030504040204" pitchFamily="34" charset="-120"/>
              <a:buAutoNum type="arabicPeriod"/>
            </a:pPr>
            <a:r>
              <a:rPr lang="zh-TW" altLang="en-US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說明各該節能改善方法在專利方面的考量</a:t>
            </a:r>
          </a:p>
        </p:txBody>
      </p:sp>
    </p:spTree>
    <p:extLst>
      <p:ext uri="{BB962C8B-B14F-4D97-AF65-F5344CB8AC3E}">
        <p14:creationId xmlns:p14="http://schemas.microsoft.com/office/powerpoint/2010/main" val="34699004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1">
            <a:extLst>
              <a:ext uri="{FF2B5EF4-FFF2-40B4-BE49-F238E27FC236}">
                <a16:creationId xmlns:a16="http://schemas.microsoft.com/office/drawing/2014/main" id="{08EB3024-516E-BAAE-00A8-9FB9D86491E2}"/>
              </a:ext>
            </a:extLst>
          </p:cNvPr>
          <p:cNvSpPr txBox="1">
            <a:spLocks/>
          </p:cNvSpPr>
          <p:nvPr/>
        </p:nvSpPr>
        <p:spPr>
          <a:xfrm>
            <a:off x="9448800" y="658418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AB29283-2281-4396-9217-93462D657B09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77E7DE1B-EBBF-4215-B868-A60B84126F62}"/>
              </a:ext>
            </a:extLst>
          </p:cNvPr>
          <p:cNvSpPr txBox="1"/>
          <p:nvPr/>
        </p:nvSpPr>
        <p:spPr>
          <a:xfrm>
            <a:off x="0" y="0"/>
            <a:ext cx="12192000" cy="24325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TW" sz="5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5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五</a:t>
            </a:r>
            <a:r>
              <a:rPr lang="en-US" altLang="zh-TW" sz="5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5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節能供應鏈</a:t>
            </a:r>
          </a:p>
          <a:p>
            <a:pPr algn="ctr">
              <a:lnSpc>
                <a:spcPct val="150000"/>
              </a:lnSpc>
            </a:pPr>
            <a:endParaRPr lang="en-US" altLang="zh-TW" sz="5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38B37B63-486C-6040-9761-3BD9B85E208E}"/>
              </a:ext>
            </a:extLst>
          </p:cNvPr>
          <p:cNvSpPr txBox="1"/>
          <p:nvPr/>
        </p:nvSpPr>
        <p:spPr>
          <a:xfrm>
            <a:off x="1655957" y="1668217"/>
            <a:ext cx="6099716" cy="3359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ts val="1900"/>
              </a:lnSpc>
              <a:buSzPts val="1200"/>
              <a:buFont typeface="Microsoft JhengHei Light" panose="020B0304030504040204" pitchFamily="34" charset="-120"/>
              <a:buAutoNum type="arabicPeriod"/>
            </a:pPr>
            <a:r>
              <a:rPr lang="zh-TW" altLang="zh-TW" sz="1800" dirty="0">
                <a:solidFill>
                  <a:schemeClr val="bg1">
                    <a:lumMod val="6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 Light" panose="020B0304030504040204" pitchFamily="34" charset="-120"/>
              </a:rPr>
              <a:t>說明</a:t>
            </a:r>
            <a:r>
              <a:rPr lang="zh-TW" altLang="en-US" sz="1800" dirty="0">
                <a:solidFill>
                  <a:schemeClr val="bg1">
                    <a:lumMod val="6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 Light" panose="020B0304030504040204" pitchFamily="34" charset="-120"/>
              </a:rPr>
              <a:t>該產品是否帶動供應商節能減碳</a:t>
            </a:r>
            <a:r>
              <a:rPr lang="en-US" altLang="zh-TW" sz="1800" dirty="0">
                <a:solidFill>
                  <a:schemeClr val="bg1">
                    <a:lumMod val="6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 Light" panose="020B0304030504040204" pitchFamily="34" charset="-120"/>
              </a:rPr>
              <a:t>(</a:t>
            </a:r>
            <a:r>
              <a:rPr lang="zh-TW" altLang="en-US" sz="1800" dirty="0">
                <a:solidFill>
                  <a:schemeClr val="bg1">
                    <a:lumMod val="6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 Light" panose="020B0304030504040204" pitchFamily="34" charset="-120"/>
              </a:rPr>
              <a:t>以大帶小</a:t>
            </a:r>
            <a:r>
              <a:rPr lang="en-US" altLang="zh-TW" sz="1800" dirty="0">
                <a:solidFill>
                  <a:schemeClr val="bg1">
                    <a:lumMod val="6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 Light" panose="020B0304030504040204" pitchFamily="34" charset="-120"/>
              </a:rPr>
              <a:t>)</a:t>
            </a:r>
            <a:endParaRPr lang="zh-TW" altLang="en-US" dirty="0">
              <a:solidFill>
                <a:schemeClr val="bg1">
                  <a:lumMod val="6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0F44A074-6D53-45F6-DE36-C44E87A3113E}"/>
              </a:ext>
            </a:extLst>
          </p:cNvPr>
          <p:cNvSpPr/>
          <p:nvPr/>
        </p:nvSpPr>
        <p:spPr>
          <a:xfrm>
            <a:off x="7940487" y="2432589"/>
            <a:ext cx="5112099" cy="38660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TW" altLang="en-US" sz="2400" dirty="0"/>
              <a:t>第二屆後新增項目：</a:t>
            </a:r>
            <a:endParaRPr lang="en-US" altLang="zh-TW" sz="2400" dirty="0"/>
          </a:p>
          <a:p>
            <a:r>
              <a:rPr lang="zh-TW" altLang="en-US" sz="2400" dirty="0"/>
              <a:t>主要說明整機廠如何帶動零組件廠做減碳，例如以大帶小，可說明重要的亮點供應商，或是說明如何對應終端客戶，例如</a:t>
            </a:r>
            <a:r>
              <a:rPr lang="en-US" altLang="zh-TW" sz="2400" dirty="0"/>
              <a:t>CBAM</a:t>
            </a:r>
            <a:r>
              <a:rPr lang="zh-TW" altLang="en-US" sz="2400" dirty="0"/>
              <a:t>對策</a:t>
            </a:r>
            <a:endParaRPr lang="en-US" altLang="zh-TW" sz="2400" dirty="0"/>
          </a:p>
          <a:p>
            <a:r>
              <a:rPr lang="zh-TW" altLang="en-US" sz="2400" dirty="0"/>
              <a:t>零組件廠說明如何帶動上游廠或跟整機廠配合，零組件也可以大帶小，帶動加工上游廠或原料廠，可說明重要的亮點供應商，或是對應國外終端客戶，例如</a:t>
            </a:r>
            <a:r>
              <a:rPr lang="en-US" altLang="zh-TW" sz="2400" dirty="0"/>
              <a:t>CBAM</a:t>
            </a:r>
            <a:r>
              <a:rPr lang="zh-TW" altLang="en-US" sz="2400" dirty="0"/>
              <a:t>對策</a:t>
            </a:r>
          </a:p>
        </p:txBody>
      </p:sp>
    </p:spTree>
    <p:extLst>
      <p:ext uri="{BB962C8B-B14F-4D97-AF65-F5344CB8AC3E}">
        <p14:creationId xmlns:p14="http://schemas.microsoft.com/office/powerpoint/2010/main" val="18025221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1">
            <a:extLst>
              <a:ext uri="{FF2B5EF4-FFF2-40B4-BE49-F238E27FC236}">
                <a16:creationId xmlns:a16="http://schemas.microsoft.com/office/drawing/2014/main" id="{08EB3024-516E-BAAE-00A8-9FB9D86491E2}"/>
              </a:ext>
            </a:extLst>
          </p:cNvPr>
          <p:cNvSpPr txBox="1">
            <a:spLocks/>
          </p:cNvSpPr>
          <p:nvPr/>
        </p:nvSpPr>
        <p:spPr>
          <a:xfrm>
            <a:off x="9448800" y="658418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AB29283-2281-4396-9217-93462D657B09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77E7DE1B-EBBF-4215-B868-A60B84126F62}"/>
              </a:ext>
            </a:extLst>
          </p:cNvPr>
          <p:cNvSpPr txBox="1"/>
          <p:nvPr/>
        </p:nvSpPr>
        <p:spPr>
          <a:xfrm>
            <a:off x="0" y="0"/>
            <a:ext cx="12192000" cy="1186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TW" altLang="en-US" sz="5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加分：</a:t>
            </a:r>
            <a:r>
              <a:rPr lang="en-US" altLang="zh-TW" sz="5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ISO</a:t>
            </a:r>
            <a:r>
              <a:rPr lang="zh-TW" altLang="en-US" sz="5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5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14064-1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DADB982F-EE99-C63D-CABF-F12BC1128779}"/>
              </a:ext>
            </a:extLst>
          </p:cNvPr>
          <p:cNvSpPr txBox="1"/>
          <p:nvPr/>
        </p:nvSpPr>
        <p:spPr>
          <a:xfrm>
            <a:off x="897674" y="1812888"/>
            <a:ext cx="7934092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395605" lvl="0" indent="-342900" algn="just">
              <a:lnSpc>
                <a:spcPts val="2050"/>
              </a:lnSpc>
              <a:spcAft>
                <a:spcPts val="0"/>
              </a:spcAft>
              <a:buSzPts val="1200"/>
              <a:buFont typeface="Microsoft JhengHei Light" panose="020B0304030504040204" pitchFamily="34" charset="-120"/>
              <a:buAutoNum type="arabicPeriod"/>
            </a:pPr>
            <a:r>
              <a:rPr lang="zh-TW" altLang="zh-TW" sz="1800" dirty="0">
                <a:solidFill>
                  <a:schemeClr val="bg1">
                    <a:lumMod val="6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 Light" panose="020B0304030504040204" pitchFamily="34" charset="-120"/>
              </a:rPr>
              <a:t>已自行盤查或透過輔導單位完成溫室氣體盤查</a:t>
            </a:r>
            <a:r>
              <a:rPr lang="en-US" altLang="zh-TW" sz="1800" dirty="0">
                <a:solidFill>
                  <a:schemeClr val="bg1">
                    <a:lumMod val="6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 Light" panose="020B0304030504040204" pitchFamily="34" charset="-120"/>
              </a:rPr>
              <a:t>(</a:t>
            </a:r>
            <a:r>
              <a:rPr lang="zh-TW" altLang="zh-TW" sz="1800" dirty="0">
                <a:solidFill>
                  <a:schemeClr val="bg1">
                    <a:lumMod val="6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 Light" panose="020B0304030504040204" pitchFamily="34" charset="-120"/>
              </a:rPr>
              <a:t>包含範疇三</a:t>
            </a:r>
            <a:r>
              <a:rPr lang="en-US" altLang="zh-TW" sz="1800" dirty="0">
                <a:solidFill>
                  <a:schemeClr val="bg1">
                    <a:lumMod val="6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 Light" panose="020B0304030504040204" pitchFamily="34" charset="-120"/>
              </a:rPr>
              <a:t>)</a:t>
            </a:r>
            <a:r>
              <a:rPr lang="zh-TW" altLang="zh-TW" sz="1800" dirty="0">
                <a:solidFill>
                  <a:schemeClr val="bg1">
                    <a:lumMod val="6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 Light" panose="020B0304030504040204" pitchFamily="34" charset="-120"/>
              </a:rPr>
              <a:t>清冊</a:t>
            </a:r>
            <a:r>
              <a:rPr lang="zh-TW" altLang="en-US" sz="1800" dirty="0">
                <a:solidFill>
                  <a:schemeClr val="bg1">
                    <a:lumMod val="6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 Light" panose="020B0304030504040204" pitchFamily="34" charset="-120"/>
              </a:rPr>
              <a:t> </a:t>
            </a:r>
            <a:endParaRPr lang="en-US" altLang="zh-TW" sz="1400" dirty="0">
              <a:solidFill>
                <a:schemeClr val="bg1">
                  <a:lumMod val="6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JhengHei Light" panose="020B0304030504040204" pitchFamily="34" charset="-120"/>
            </a:endParaRPr>
          </a:p>
          <a:p>
            <a:pPr marL="342900" marR="395605" lvl="0" indent="-342900" algn="just">
              <a:lnSpc>
                <a:spcPts val="2050"/>
              </a:lnSpc>
              <a:spcAft>
                <a:spcPts val="0"/>
              </a:spcAft>
              <a:buSzPts val="1200"/>
              <a:buFont typeface="Microsoft JhengHei Light" panose="020B0304030504040204" pitchFamily="34" charset="-120"/>
              <a:buAutoNum type="arabicPeriod"/>
            </a:pPr>
            <a:r>
              <a:rPr lang="zh-TW" altLang="zh-TW" sz="1800" dirty="0">
                <a:solidFill>
                  <a:schemeClr val="bg1">
                    <a:lumMod val="6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 Light" panose="020B0304030504040204" pitchFamily="34" charset="-120"/>
              </a:rPr>
              <a:t>已完成溫室氣體盤查第三方查證</a:t>
            </a:r>
            <a:endParaRPr lang="zh-TW" altLang="en-US" dirty="0">
              <a:solidFill>
                <a:schemeClr val="bg1">
                  <a:lumMod val="6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124E6FBD-1456-3F2C-9789-CD5278864300}"/>
              </a:ext>
            </a:extLst>
          </p:cNvPr>
          <p:cNvSpPr txBox="1"/>
          <p:nvPr/>
        </p:nvSpPr>
        <p:spPr>
          <a:xfrm>
            <a:off x="716465" y="3248181"/>
            <a:ext cx="11081525" cy="3616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95605" lvl="0" algn="just">
              <a:lnSpc>
                <a:spcPts val="2050"/>
              </a:lnSpc>
              <a:spcAft>
                <a:spcPts val="0"/>
              </a:spcAft>
              <a:buSzPts val="1200"/>
            </a:pPr>
            <a:r>
              <a:rPr lang="zh-TW" altLang="en-US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請說明盤查</a:t>
            </a:r>
            <a:r>
              <a:rPr lang="en-US" altLang="zh-TW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查證的基準年、盤查時間、執行人力</a:t>
            </a:r>
            <a:r>
              <a:rPr lang="en-US" altLang="zh-TW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內部或輔導單位名稱</a:t>
            </a:r>
            <a:r>
              <a:rPr lang="en-US" altLang="zh-TW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、二氧化碳當量數據</a:t>
            </a:r>
            <a:r>
              <a:rPr lang="en-US" altLang="zh-TW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範疇一</a:t>
            </a:r>
            <a:r>
              <a:rPr lang="en-US" altLang="zh-TW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~</a:t>
            </a:r>
            <a:r>
              <a:rPr lang="zh-TW" altLang="en-US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</a:t>
            </a:r>
            <a:r>
              <a:rPr lang="en-US" altLang="zh-TW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dirty="0">
              <a:solidFill>
                <a:schemeClr val="bg1">
                  <a:lumMod val="6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08B439E6-1370-2FB3-2EF4-2B3AB824B9B3}"/>
              </a:ext>
            </a:extLst>
          </p:cNvPr>
          <p:cNvSpPr txBox="1"/>
          <p:nvPr/>
        </p:nvSpPr>
        <p:spPr>
          <a:xfrm>
            <a:off x="1146716" y="4735363"/>
            <a:ext cx="3923372" cy="3616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95605" lvl="0" algn="just">
              <a:lnSpc>
                <a:spcPts val="2050"/>
              </a:lnSpc>
              <a:spcAft>
                <a:spcPts val="0"/>
              </a:spcAft>
              <a:buSzPts val="1200"/>
            </a:pPr>
            <a:r>
              <a:rPr lang="zh-TW" altLang="en-US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若有證書請放上圖片檔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E6582F99-9152-9034-1FC9-E429E1466056}"/>
              </a:ext>
            </a:extLst>
          </p:cNvPr>
          <p:cNvSpPr txBox="1"/>
          <p:nvPr/>
        </p:nvSpPr>
        <p:spPr>
          <a:xfrm>
            <a:off x="1146716" y="4076207"/>
            <a:ext cx="3923372" cy="3616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95605" lvl="0" algn="just">
              <a:lnSpc>
                <a:spcPts val="2050"/>
              </a:lnSpc>
              <a:spcAft>
                <a:spcPts val="0"/>
              </a:spcAft>
              <a:buSzPts val="1200"/>
            </a:pPr>
            <a:r>
              <a:rPr lang="zh-TW" altLang="en-US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進行中也可說明</a:t>
            </a:r>
          </a:p>
        </p:txBody>
      </p:sp>
    </p:spTree>
    <p:extLst>
      <p:ext uri="{BB962C8B-B14F-4D97-AF65-F5344CB8AC3E}">
        <p14:creationId xmlns:p14="http://schemas.microsoft.com/office/powerpoint/2010/main" val="7632479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主題">
  <a:themeElements>
    <a:clrScheme name="Office 2013 - 2022 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26266</TotalTime>
  <Words>692</Words>
  <Application>Microsoft Office PowerPoint</Application>
  <PresentationFormat>寬螢幕</PresentationFormat>
  <Paragraphs>74</Paragraphs>
  <Slides>13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19" baseType="lpstr">
      <vt:lpstr>Microsoft JhengHei Light</vt:lpstr>
      <vt:lpstr>Arial</vt:lpstr>
      <vt:lpstr>Calibri</vt:lpstr>
      <vt:lpstr>Calibri Light</vt:lpstr>
      <vt:lpstr>微軟正黑體</vt:lpstr>
      <vt:lpstr>Office 2013 - 2022 主題</vt:lpstr>
      <vt:lpstr>第4屆工具機產業節能標章 評鑑審查簡報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Zack Chuang│莊修齊</cp:lastModifiedBy>
  <cp:revision>3</cp:revision>
  <cp:lastPrinted>2023-11-24T04:45:32Z</cp:lastPrinted>
  <dcterms:created xsi:type="dcterms:W3CDTF">2014-07-24T08:13:55Z</dcterms:created>
  <dcterms:modified xsi:type="dcterms:W3CDTF">2026-08-06T03:42:40Z</dcterms:modified>
</cp:coreProperties>
</file>