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8" r:id="rId3"/>
    <p:sldId id="288" r:id="rId4"/>
    <p:sldId id="282" r:id="rId5"/>
    <p:sldId id="285" r:id="rId6"/>
    <p:sldId id="269" r:id="rId7"/>
  </p:sldIdLst>
  <p:sldSz cx="12192000" cy="6858000"/>
  <p:notesSz cx="6807200" cy="9939338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中等深淺樣式 4 - 輔色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7DF18680-E054-41AD-8BC1-D1AEF772440D}" styleName="中等深淺樣式 2 - 輔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75DCB02-9BB8-47FD-8907-85C794F793BA}" styleName="佈景主題樣式 1 - 輔色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6078" autoAdjust="0"/>
    <p:restoredTop sz="94660"/>
  </p:normalViewPr>
  <p:slideViewPr>
    <p:cSldViewPr>
      <p:cViewPr varScale="1">
        <p:scale>
          <a:sx n="103" d="100"/>
          <a:sy n="103" d="100"/>
        </p:scale>
        <p:origin x="132" y="2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3822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FDB23C-7505-4C69-BD5C-005B84394A23}" type="datetimeFigureOut">
              <a:rPr lang="zh-TW" altLang="en-US" smtClean="0"/>
              <a:t>2022/12/9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3013"/>
            <a:ext cx="596265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DAC1DE-8263-49C4-8F8F-416BA4E3AA8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747880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33E09-F276-448B-9765-F4B858AF5F2F}" type="datetime1">
              <a:rPr lang="zh-TW" altLang="en-US" smtClean="0"/>
              <a:t>2022/12/9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F38E2-6DFA-4220-BD39-2C88C9FB5855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0" y="69217"/>
            <a:ext cx="12192000" cy="45719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/>
          </a:p>
        </p:txBody>
      </p:sp>
      <p:sp>
        <p:nvSpPr>
          <p:cNvPr id="8" name="文字方塊 7"/>
          <p:cNvSpPr txBox="1"/>
          <p:nvPr userDrawn="1"/>
        </p:nvSpPr>
        <p:spPr>
          <a:xfrm>
            <a:off x="10135118" y="124497"/>
            <a:ext cx="19645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文件編號：</a:t>
            </a:r>
            <a:r>
              <a:rPr lang="en-US" altLang="zh-TW" sz="1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TC-P01-03-05</a:t>
            </a:r>
            <a:endParaRPr lang="zh-TW" altLang="en-US" sz="1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4767076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2B711-4EBB-43B7-8D0F-3FAC5F72F14B}" type="datetime1">
              <a:rPr lang="zh-TW" altLang="en-US" smtClean="0"/>
              <a:t>2022/12/9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F38E2-6DFA-4220-BD39-2C88C9FB585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129545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3F5E9-04B8-4666-B0D3-2B83DE6854F0}" type="datetime1">
              <a:rPr lang="zh-TW" altLang="en-US" smtClean="0"/>
              <a:t>2022/12/9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F38E2-6DFA-4220-BD39-2C88C9FB585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377571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1B612-CB98-4782-A498-7FBB2F089061}" type="datetime1">
              <a:rPr lang="zh-TW" altLang="en-US" smtClean="0"/>
              <a:t>2022/12/9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8681547" y="6356351"/>
            <a:ext cx="2844800" cy="365125"/>
          </a:xfrm>
        </p:spPr>
        <p:txBody>
          <a:bodyPr/>
          <a:lstStyle/>
          <a:p>
            <a:fld id="{371F38E2-6DFA-4220-BD39-2C88C9FB5855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0" y="69217"/>
            <a:ext cx="12192000" cy="45719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/>
          </a:p>
        </p:txBody>
      </p:sp>
      <p:sp>
        <p:nvSpPr>
          <p:cNvPr id="8" name="文字方塊 7"/>
          <p:cNvSpPr txBox="1"/>
          <p:nvPr userDrawn="1"/>
        </p:nvSpPr>
        <p:spPr>
          <a:xfrm>
            <a:off x="10135118" y="124497"/>
            <a:ext cx="19645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文件編號：</a:t>
            </a:r>
            <a:r>
              <a:rPr lang="en-US" altLang="zh-TW" sz="1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TC-P01-03-05</a:t>
            </a:r>
            <a:endParaRPr lang="zh-TW" altLang="en-US" sz="1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0949316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28CA1-96D7-4808-9E94-A69FFDF86907}" type="datetime1">
              <a:rPr lang="zh-TW" altLang="en-US" smtClean="0"/>
              <a:t>2022/12/9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F38E2-6DFA-4220-BD39-2C88C9FB5855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7" name="文字方塊 6"/>
          <p:cNvSpPr txBox="1"/>
          <p:nvPr userDrawn="1"/>
        </p:nvSpPr>
        <p:spPr>
          <a:xfrm>
            <a:off x="10135118" y="124497"/>
            <a:ext cx="19645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文件編號：</a:t>
            </a:r>
            <a:r>
              <a:rPr lang="en-US" altLang="zh-TW" sz="1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TC-P01-03-05</a:t>
            </a:r>
            <a:endParaRPr lang="zh-TW" altLang="en-US" sz="1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252544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7C68A-47EA-4147-B37E-9579F9060F20}" type="datetime1">
              <a:rPr lang="zh-TW" altLang="en-US" smtClean="0"/>
              <a:t>2022/12/9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F38E2-6DFA-4220-BD39-2C88C9FB585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343330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4400B-B8FC-4370-B312-7CE1FF40771A}" type="datetime1">
              <a:rPr lang="zh-TW" altLang="en-US" smtClean="0"/>
              <a:t>2022/12/9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F38E2-6DFA-4220-BD39-2C88C9FB585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227074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EF1C0-9B38-4DF5-BD45-552B1B0D0530}" type="datetime1">
              <a:rPr lang="zh-TW" altLang="en-US" smtClean="0"/>
              <a:t>2022/12/9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F38E2-6DFA-4220-BD39-2C88C9FB585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741989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34D62-FCEF-4968-928C-D4B8D8DEA04A}" type="datetime1">
              <a:rPr lang="zh-TW" altLang="en-US" smtClean="0"/>
              <a:t>2022/12/9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F38E2-6DFA-4220-BD39-2C88C9FB585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067765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F8AAB-2369-47A4-992C-820EA3731FAD}" type="datetime1">
              <a:rPr lang="zh-TW" altLang="en-US" smtClean="0"/>
              <a:t>2022/12/9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F38E2-6DFA-4220-BD39-2C88C9FB585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775277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9F66C-F56B-4065-A16A-0AE2B3735591}" type="datetime1">
              <a:rPr lang="zh-TW" altLang="en-US" smtClean="0"/>
              <a:t>2022/12/9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F38E2-6DFA-4220-BD39-2C88C9FB585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23626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DCE8C5-01BD-4430-892F-5403A0A2C36B}" type="datetime1">
              <a:rPr lang="zh-TW" altLang="en-US" smtClean="0"/>
              <a:t>2022/12/9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1F38E2-6DFA-4220-BD39-2C88C9FB585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79715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983432" y="764704"/>
            <a:ext cx="9937104" cy="3413534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TW" sz="48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TMBA </a:t>
            </a:r>
            <a:r>
              <a:rPr kumimoji="1" lang="zh-TW" altLang="en-US" sz="48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技術委員會</a:t>
            </a:r>
            <a:r>
              <a:rPr kumimoji="1" lang="en-US" altLang="zh-TW" sz="48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kumimoji="1" lang="en-US" altLang="zh-TW" sz="48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kumimoji="1"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設計</a:t>
            </a:r>
            <a:r>
              <a:rPr kumimoji="1"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規範</a:t>
            </a:r>
            <a:r>
              <a:rPr kumimoji="1" lang="en-US" altLang="zh-TW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kumimoji="1"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品質規範 </a:t>
            </a:r>
            <a:r>
              <a:rPr kumimoji="1" lang="en-US" altLang="zh-TW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Workshop</a:t>
            </a:r>
            <a:r>
              <a:rPr kumimoji="1" lang="en-US" altLang="zh-TW" sz="48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kumimoji="1" lang="en-US" altLang="zh-TW" sz="48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kumimoji="1" lang="en-US" altLang="zh-TW" sz="48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XX</a:t>
            </a:r>
            <a:r>
              <a:rPr kumimoji="1" lang="zh-TW" altLang="en-US" sz="48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主題</a:t>
            </a:r>
            <a:endParaRPr lang="zh-TW" altLang="en-US" sz="4800" b="1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F38E2-6DFA-4220-BD39-2C88C9FB5855}" type="slidenum">
              <a:rPr lang="zh-TW" altLang="en-US" smtClean="0"/>
              <a:t>1</a:t>
            </a:fld>
            <a:endParaRPr lang="zh-TW" altLang="en-US"/>
          </a:p>
        </p:txBody>
      </p:sp>
      <p:sp>
        <p:nvSpPr>
          <p:cNvPr id="6" name="副標題 2">
            <a:extLst>
              <a:ext uri="{FF2B5EF4-FFF2-40B4-BE49-F238E27FC236}">
                <a16:creationId xmlns:a16="http://schemas.microsoft.com/office/drawing/2014/main" xmlns="" id="{B6F8E282-D827-43FD-90F6-3A74B9A006FF}"/>
              </a:ext>
            </a:extLst>
          </p:cNvPr>
          <p:cNvSpPr txBox="1">
            <a:spLocks/>
          </p:cNvSpPr>
          <p:nvPr/>
        </p:nvSpPr>
        <p:spPr>
          <a:xfrm>
            <a:off x="4439816" y="5882211"/>
            <a:ext cx="3240360" cy="48025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TW" altLang="en-US" sz="2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○○○○</a:t>
            </a:r>
            <a:r>
              <a:rPr lang="en-US" altLang="zh-TW" sz="2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TW" altLang="en-US" sz="2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 </a:t>
            </a:r>
            <a:r>
              <a:rPr lang="zh-TW" altLang="en-US" sz="2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○○</a:t>
            </a:r>
            <a:r>
              <a:rPr lang="en-US" altLang="zh-TW" sz="2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TW" altLang="en-US" sz="2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月 </a:t>
            </a:r>
            <a:r>
              <a:rPr lang="zh-TW" altLang="en-US" sz="2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○○</a:t>
            </a:r>
            <a:r>
              <a:rPr lang="en-US" altLang="zh-TW" sz="2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TW" altLang="en-US" sz="2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日</a:t>
            </a:r>
            <a:endParaRPr lang="en-US" altLang="zh-TW" sz="20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object 2"/>
          <p:cNvSpPr/>
          <p:nvPr/>
        </p:nvSpPr>
        <p:spPr>
          <a:xfrm>
            <a:off x="2229803" y="5668709"/>
            <a:ext cx="8014335" cy="24288"/>
          </a:xfrm>
          <a:custGeom>
            <a:avLst/>
            <a:gdLst/>
            <a:ahLst/>
            <a:cxnLst/>
            <a:rect l="l" t="t" r="r" b="b"/>
            <a:pathLst>
              <a:path w="10685780" h="32385">
                <a:moveTo>
                  <a:pt x="0" y="0"/>
                </a:moveTo>
                <a:lnTo>
                  <a:pt x="10685272" y="32334"/>
                </a:lnTo>
              </a:path>
            </a:pathLst>
          </a:custGeom>
          <a:ln w="28955">
            <a:solidFill>
              <a:srgbClr val="714209"/>
            </a:solidFill>
          </a:ln>
        </p:spPr>
        <p:txBody>
          <a:bodyPr wrap="square" lIns="0" tIns="0" rIns="0" bIns="0" rtlCol="0"/>
          <a:lstStyle/>
          <a:p>
            <a:endParaRPr sz="1350" dirty="0">
              <a:solidFill>
                <a:prstClr val="black"/>
              </a:solidFill>
            </a:endParaRPr>
          </a:p>
        </p:txBody>
      </p:sp>
      <p:sp>
        <p:nvSpPr>
          <p:cNvPr id="9" name="副標題 2">
            <a:extLst>
              <a:ext uri="{FF2B5EF4-FFF2-40B4-BE49-F238E27FC236}">
                <a16:creationId xmlns:a16="http://schemas.microsoft.com/office/drawing/2014/main" xmlns="" id="{782AF4BB-2AF1-4C37-9331-DB757B2F1C69}"/>
              </a:ext>
            </a:extLst>
          </p:cNvPr>
          <p:cNvSpPr txBox="1">
            <a:spLocks/>
          </p:cNvSpPr>
          <p:nvPr/>
        </p:nvSpPr>
        <p:spPr>
          <a:xfrm>
            <a:off x="3071664" y="4779047"/>
            <a:ext cx="7308812" cy="11092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TW" altLang="en-US" sz="24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主辦單位：台灣工具機暨零組件工業同業公會</a:t>
            </a:r>
            <a:endParaRPr lang="en-US" altLang="zh-TW" sz="24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l"/>
            <a:r>
              <a:rPr lang="zh-TW" altLang="en-US" sz="2400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報告單位：</a:t>
            </a:r>
            <a:r>
              <a:rPr lang="zh-TW" altLang="en-US" sz="24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提案廠商的公司名稱</a:t>
            </a:r>
            <a:endParaRPr lang="en-US" altLang="zh-TW" sz="2400" b="1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120783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大綱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719736" y="2132856"/>
            <a:ext cx="6984776" cy="3950382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buFont typeface="Symbol" panose="05050102010706020507" pitchFamily="18" charset="2"/>
              <a:buChar char="·"/>
            </a:pPr>
            <a:r>
              <a:rPr kumimoji="1"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專案執行</a:t>
            </a:r>
            <a:r>
              <a:rPr kumimoji="1"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項目與進度</a:t>
            </a:r>
            <a:r>
              <a:rPr kumimoji="1"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規劃</a:t>
            </a:r>
            <a:endParaRPr kumimoji="1" lang="en-US" altLang="zh-TW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spcBef>
                <a:spcPts val="1200"/>
              </a:spcBef>
              <a:buFont typeface="Symbol" panose="05050102010706020507" pitchFamily="18" charset="2"/>
              <a:buChar char="·"/>
            </a:pPr>
            <a:r>
              <a:rPr kumimoji="1"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○○產品規格之市場調查</a:t>
            </a:r>
            <a:endParaRPr kumimoji="1" lang="en-US" altLang="zh-TW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spcBef>
                <a:spcPts val="1200"/>
              </a:spcBef>
              <a:buFont typeface="Symbol" panose="05050102010706020507" pitchFamily="18" charset="2"/>
              <a:buChar char="·"/>
            </a:pPr>
            <a:r>
              <a:rPr kumimoji="1"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產品</a:t>
            </a:r>
            <a:r>
              <a:rPr kumimoji="1"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特色</a:t>
            </a:r>
            <a:r>
              <a:rPr kumimoji="1"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說明 </a:t>
            </a:r>
            <a:r>
              <a:rPr kumimoji="1"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kumimoji="1"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或介面整合說明</a:t>
            </a:r>
            <a:r>
              <a:rPr kumimoji="1"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kumimoji="1" lang="en-US" altLang="zh-TW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spcBef>
                <a:spcPts val="1200"/>
              </a:spcBef>
              <a:buFont typeface="Symbol" panose="05050102010706020507" pitchFamily="18" charset="2"/>
              <a:buChar char="·"/>
            </a:pPr>
            <a:r>
              <a:rPr kumimoji="1"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預期</a:t>
            </a:r>
            <a:r>
              <a:rPr kumimoji="1" lang="zh-TW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效益</a:t>
            </a:r>
            <a:endParaRPr lang="zh-TW" altLang="en-US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F38E2-6DFA-4220-BD39-2C88C9FB5855}" type="slidenum">
              <a:rPr lang="zh-TW" altLang="en-US" smtClean="0"/>
              <a:t>2</a:t>
            </a:fld>
            <a:endParaRPr lang="zh-TW" altLang="en-US"/>
          </a:p>
        </p:txBody>
      </p:sp>
      <p:sp>
        <p:nvSpPr>
          <p:cNvPr id="4" name="文字方塊 3"/>
          <p:cNvSpPr txBox="1"/>
          <p:nvPr/>
        </p:nvSpPr>
        <p:spPr>
          <a:xfrm>
            <a:off x="2786262" y="5665797"/>
            <a:ext cx="7340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本頁大綱為貴司應說明之基本項目，若貴司另有其他資料希望增補亦可</a:t>
            </a:r>
            <a:endParaRPr lang="zh-TW" altLang="en-US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931023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投影片編號版面配置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F38E2-6DFA-4220-BD39-2C88C9FB5855}" type="slidenum">
              <a:rPr lang="zh-TW" altLang="en-US" smtClean="0"/>
              <a:t>3</a:t>
            </a:fld>
            <a:endParaRPr lang="zh-TW" altLang="en-US"/>
          </a:p>
        </p:txBody>
      </p:sp>
      <p:sp>
        <p:nvSpPr>
          <p:cNvPr id="9" name="標題 1">
            <a:extLst>
              <a:ext uri="{FF2B5EF4-FFF2-40B4-BE49-F238E27FC236}">
                <a16:creationId xmlns:a16="http://schemas.microsoft.com/office/drawing/2014/main" xmlns="" id="{173A66A6-D5AA-4DB0-A3D7-B9A33F2429C3}"/>
              </a:ext>
            </a:extLst>
          </p:cNvPr>
          <p:cNvSpPr txBox="1">
            <a:spLocks/>
          </p:cNvSpPr>
          <p:nvPr/>
        </p:nvSpPr>
        <p:spPr>
          <a:xfrm>
            <a:off x="1973105" y="188640"/>
            <a:ext cx="8229600" cy="7896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TW" altLang="en-US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專案執行項目與進度規劃</a:t>
            </a: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466743"/>
              </p:ext>
            </p:extLst>
          </p:nvPr>
        </p:nvGraphicFramePr>
        <p:xfrm>
          <a:off x="479376" y="2204866"/>
          <a:ext cx="10801200" cy="1568190"/>
        </p:xfrm>
        <a:graphic>
          <a:graphicData uri="http://schemas.openxmlformats.org/drawingml/2006/table">
            <a:tbl>
              <a:tblPr/>
              <a:tblGrid>
                <a:gridCol w="936104"/>
                <a:gridCol w="792088"/>
                <a:gridCol w="864096"/>
                <a:gridCol w="792088"/>
                <a:gridCol w="936104"/>
                <a:gridCol w="1224136"/>
                <a:gridCol w="576064"/>
                <a:gridCol w="2952328"/>
                <a:gridCol w="1728192"/>
              </a:tblGrid>
              <a:tr h="261365">
                <a:tc>
                  <a:txBody>
                    <a:bodyPr/>
                    <a:lstStyle/>
                    <a:p>
                      <a:pPr algn="ctr" rtl="0" fontAlgn="ctr"/>
                      <a:r>
                        <a:rPr lang="zh-TW" altLang="en-US" sz="1400" b="1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主導廠商</a:t>
                      </a:r>
                    </a:p>
                  </a:txBody>
                  <a:tcPr marL="28575" marR="285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TW" altLang="en-US" sz="1400" b="1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合作廠商</a:t>
                      </a:r>
                    </a:p>
                  </a:txBody>
                  <a:tcPr marL="28575" marR="285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TW" altLang="en-US" sz="1400" b="1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類別</a:t>
                      </a:r>
                    </a:p>
                  </a:txBody>
                  <a:tcPr marL="28575" marR="285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TW" altLang="en-US" sz="1400" b="1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項目代號</a:t>
                      </a:r>
                    </a:p>
                  </a:txBody>
                  <a:tcPr marL="28575" marR="285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TW" altLang="en-US" sz="1400" b="1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項目名稱</a:t>
                      </a:r>
                    </a:p>
                  </a:txBody>
                  <a:tcPr marL="28575" marR="285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TW" altLang="en-US" sz="1400" b="1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執行範圍</a:t>
                      </a:r>
                    </a:p>
                  </a:txBody>
                  <a:tcPr marL="28575" marR="285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TW" altLang="en-US" sz="1400" b="1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項次</a:t>
                      </a:r>
                    </a:p>
                  </a:txBody>
                  <a:tcPr marL="28575" marR="285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TW" altLang="en-US" sz="1400" b="1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工作項目</a:t>
                      </a:r>
                    </a:p>
                  </a:txBody>
                  <a:tcPr marL="28575" marR="285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TW" altLang="en-US" sz="1400" b="1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預計執行時間</a:t>
                      </a:r>
                      <a:endParaRPr lang="zh-TW" altLang="en-US" sz="1400" b="1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28575" marR="285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365">
                <a:tc rowSpan="5">
                  <a:txBody>
                    <a:bodyPr/>
                    <a:lstStyle/>
                    <a:p>
                      <a:pPr algn="ctr" rtl="0" fontAlgn="ctr"/>
                      <a:r>
                        <a:rPr lang="en-US" altLang="zh-TW" sz="1400" b="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XXXX</a:t>
                      </a:r>
                      <a:endParaRPr lang="zh-TW" altLang="en-US" sz="1400" b="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28575" marR="285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 rtl="0" fontAlgn="ctr"/>
                      <a:r>
                        <a:rPr lang="zh-TW" altLang="en-US" sz="1400" b="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○○</a:t>
                      </a:r>
                      <a:endParaRPr lang="zh-TW" altLang="en-US" sz="1400" b="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28575" marR="285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 rtl="0" fontAlgn="ctr"/>
                      <a:r>
                        <a:rPr lang="zh-TW" altLang="en-US" sz="1400" b="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組件介面</a:t>
                      </a:r>
                    </a:p>
                  </a:txBody>
                  <a:tcPr marL="28575" marR="285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 rtl="0" fontAlgn="ctr"/>
                      <a:r>
                        <a:rPr lang="en-US" sz="1400" b="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A0XX</a:t>
                      </a:r>
                      <a:endParaRPr lang="en-US" sz="1400" b="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28575" marR="285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 rtl="0" fontAlgn="ctr"/>
                      <a:r>
                        <a:rPr lang="zh-TW" altLang="en-US" sz="1400" b="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○○○○</a:t>
                      </a:r>
                      <a:endParaRPr lang="zh-TW" altLang="en-US" sz="1400" b="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28575" marR="285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 rtl="0" fontAlgn="ctr"/>
                      <a:r>
                        <a:rPr lang="zh-TW" altLang="en-US" sz="1400" b="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機械</a:t>
                      </a:r>
                      <a:r>
                        <a:rPr lang="zh-TW" altLang="en-US" sz="1400" b="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介面</a:t>
                      </a:r>
                      <a:endParaRPr lang="zh-TW" altLang="en-US" sz="1400" b="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28575" marR="285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TW" sz="1400" b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</a:t>
                      </a:r>
                    </a:p>
                  </a:txBody>
                  <a:tcPr marL="28575" marR="285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zh-TW" altLang="en-US" sz="1400" b="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彙整常用樣式</a:t>
                      </a:r>
                      <a:r>
                        <a:rPr lang="zh-TW" altLang="en-US" sz="1400" b="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之○○文獻</a:t>
                      </a:r>
                      <a:r>
                        <a:rPr lang="zh-TW" altLang="en-US" sz="1400" b="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資料</a:t>
                      </a:r>
                    </a:p>
                  </a:txBody>
                  <a:tcPr marL="28575" marR="285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TW" sz="1400" b="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YYYY.MM.DD</a:t>
                      </a:r>
                      <a:endParaRPr lang="zh-TW" altLang="en-US" sz="1400" b="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28575" marR="285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365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TW" sz="1400" b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</a:t>
                      </a:r>
                    </a:p>
                  </a:txBody>
                  <a:tcPr marL="28575" marR="285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zh-TW" altLang="en-US" sz="1400" b="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辦理</a:t>
                      </a:r>
                      <a:r>
                        <a:rPr lang="en-US" altLang="zh-TW" sz="1400" b="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Workshop</a:t>
                      </a:r>
                      <a:r>
                        <a:rPr lang="zh-TW" altLang="en-US" sz="1400" b="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及蒐集產業意見</a:t>
                      </a:r>
                    </a:p>
                  </a:txBody>
                  <a:tcPr marL="28575" marR="285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b="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YYYY.MM.DD</a:t>
                      </a:r>
                      <a:endParaRPr lang="zh-TW" altLang="en-US" sz="1400" b="0" dirty="0" smtClean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28575" marR="285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365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TW" sz="1400" b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3</a:t>
                      </a:r>
                    </a:p>
                  </a:txBody>
                  <a:tcPr marL="28575" marR="285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zh-TW" altLang="en-US" sz="1400" b="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辦理公開說明會</a:t>
                      </a:r>
                    </a:p>
                  </a:txBody>
                  <a:tcPr marL="28575" marR="285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b="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YYYY.MM.DD</a:t>
                      </a:r>
                      <a:endParaRPr lang="zh-TW" altLang="en-US" sz="1400" b="0" dirty="0" smtClean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28575" marR="285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365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TW" sz="1400" b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4</a:t>
                      </a:r>
                    </a:p>
                  </a:txBody>
                  <a:tcPr marL="28575" marR="285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zh-TW" altLang="en-US" sz="1400" b="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修訂產業規範草案</a:t>
                      </a:r>
                    </a:p>
                  </a:txBody>
                  <a:tcPr marL="28575" marR="285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b="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YYYY.MM.DD</a:t>
                      </a:r>
                      <a:endParaRPr lang="zh-TW" altLang="en-US" sz="1400" b="0" dirty="0" smtClean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28575" marR="285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365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TW" sz="1400" b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5</a:t>
                      </a:r>
                    </a:p>
                  </a:txBody>
                  <a:tcPr marL="28575" marR="285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zh-TW" altLang="en-US" sz="1400" b="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提呈技術委員會審查</a:t>
                      </a:r>
                    </a:p>
                  </a:txBody>
                  <a:tcPr marL="28575" marR="285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b="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YYYY.MM.DD</a:t>
                      </a:r>
                      <a:endParaRPr lang="zh-TW" altLang="en-US" sz="1400" b="0" dirty="0" smtClean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28575" marR="285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5807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xmlns="" id="{D7233443-D660-4DB8-8C19-50D9072ACF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1F38E2-6DFA-4220-BD39-2C88C9FB5855}" type="slidenum">
              <a:rPr lang="zh-TW" altLang="en-US">
                <a:solidFill>
                  <a:prstClr val="black">
                    <a:tint val="75000"/>
                  </a:prstClr>
                </a:solidFill>
                <a:latin typeface="Calibri"/>
                <a:ea typeface="新細明體" panose="02020500000000000000" pitchFamily="18" charset="-120"/>
              </a:rPr>
              <a:pPr>
                <a:defRPr/>
              </a:pPr>
              <a:t>4</a:t>
            </a:fld>
            <a:endParaRPr lang="zh-TW" altLang="en-US">
              <a:solidFill>
                <a:prstClr val="black">
                  <a:tint val="75000"/>
                </a:prstClr>
              </a:solidFill>
              <a:latin typeface="Calibri"/>
              <a:ea typeface="新細明體" panose="02020500000000000000" pitchFamily="18" charset="-120"/>
            </a:endParaRPr>
          </a:p>
        </p:txBody>
      </p:sp>
      <p:sp>
        <p:nvSpPr>
          <p:cNvPr id="9" name="標題 1">
            <a:extLst>
              <a:ext uri="{FF2B5EF4-FFF2-40B4-BE49-F238E27FC236}">
                <a16:creationId xmlns:a16="http://schemas.microsoft.com/office/drawing/2014/main" xmlns="" id="{5585E44B-E35A-482C-B450-84C3544B49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73105" y="188640"/>
            <a:ext cx="8229600" cy="789682"/>
          </a:xfrm>
        </p:spPr>
        <p:txBody>
          <a:bodyPr>
            <a:normAutofit/>
          </a:bodyPr>
          <a:lstStyle/>
          <a:p>
            <a:r>
              <a:rPr lang="zh-TW" altLang="en-US" sz="4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○○產品規格之市場調查</a:t>
            </a:r>
            <a:endParaRPr lang="zh-TW" altLang="en-US" sz="4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072" y="2214289"/>
            <a:ext cx="4285064" cy="2855702"/>
          </a:xfrm>
          <a:prstGeom prst="rect">
            <a:avLst/>
          </a:prstGeom>
        </p:spPr>
      </p:pic>
      <p:pic>
        <p:nvPicPr>
          <p:cNvPr id="6" name="圖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9856" y="2192031"/>
            <a:ext cx="2982711" cy="2089272"/>
          </a:xfrm>
          <a:prstGeom prst="rect">
            <a:avLst/>
          </a:prstGeom>
        </p:spPr>
      </p:pic>
      <p:pic>
        <p:nvPicPr>
          <p:cNvPr id="7" name="圖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91739" y="4379300"/>
            <a:ext cx="2579184" cy="1782461"/>
          </a:xfrm>
          <a:prstGeom prst="rect">
            <a:avLst/>
          </a:prstGeom>
        </p:spPr>
      </p:pic>
      <p:sp>
        <p:nvSpPr>
          <p:cNvPr id="8" name="文字方塊 7"/>
          <p:cNvSpPr txBox="1"/>
          <p:nvPr/>
        </p:nvSpPr>
        <p:spPr>
          <a:xfrm>
            <a:off x="1775520" y="5168506"/>
            <a:ext cx="10070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400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參考範例</a:t>
            </a:r>
            <a:r>
              <a:rPr lang="en-US" altLang="zh-TW" sz="1400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endParaRPr lang="zh-TW" altLang="en-US" sz="1400" dirty="0">
              <a:solidFill>
                <a:srgbClr val="0000FF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0" name="文字方塊 9"/>
          <p:cNvSpPr txBox="1"/>
          <p:nvPr/>
        </p:nvSpPr>
        <p:spPr>
          <a:xfrm>
            <a:off x="839416" y="1315554"/>
            <a:ext cx="94339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可收集市場上主要產製廠商之產品規格，若能與相關廠商訪談更佳 </a:t>
            </a:r>
            <a:r>
              <a:rPr lang="en-US" altLang="zh-TW" sz="1400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1400" dirty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參考</a:t>
            </a:r>
            <a:r>
              <a:rPr lang="zh-TW" altLang="en-US" sz="1400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範例</a:t>
            </a:r>
            <a:r>
              <a:rPr lang="en-US" altLang="zh-TW" sz="1400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lang="zh-TW" altLang="en-US" sz="1400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、參考範例</a:t>
            </a:r>
            <a:r>
              <a:rPr lang="en-US" altLang="zh-TW" sz="1400" dirty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lang="en-US" altLang="zh-TW" sz="1400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 </a:t>
            </a:r>
            <a:r>
              <a:rPr lang="zh-TW" altLang="en-US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dirty="0" smtClean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或製作相關表格請秘書處代為發送規格調查</a:t>
            </a:r>
            <a:r>
              <a:rPr lang="en-US" altLang="zh-TW" sz="1400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1400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參考範例</a:t>
            </a:r>
            <a:r>
              <a:rPr lang="en-US" altLang="zh-TW" sz="1400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3)</a:t>
            </a:r>
            <a:r>
              <a:rPr lang="zh-TW" altLang="en-US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zh-TW" altLang="en-US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2" name="圖片 1"/>
          <p:cNvPicPr>
            <a:picLocks noChangeAspect="1"/>
          </p:cNvPicPr>
          <p:nvPr/>
        </p:nvPicPr>
        <p:blipFill rotWithShape="1">
          <a:blip r:embed="rId5"/>
          <a:srcRect l="978" t="18500" r="49410" b="29000"/>
          <a:stretch/>
        </p:blipFill>
        <p:spPr>
          <a:xfrm>
            <a:off x="8034007" y="2564904"/>
            <a:ext cx="3954752" cy="2354019"/>
          </a:xfrm>
          <a:prstGeom prst="rect">
            <a:avLst/>
          </a:prstGeom>
        </p:spPr>
      </p:pic>
      <p:sp>
        <p:nvSpPr>
          <p:cNvPr id="11" name="文字方塊 10"/>
          <p:cNvSpPr txBox="1"/>
          <p:nvPr/>
        </p:nvSpPr>
        <p:spPr>
          <a:xfrm>
            <a:off x="5879976" y="6216279"/>
            <a:ext cx="10070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400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參考範例</a:t>
            </a:r>
            <a:r>
              <a:rPr lang="en-US" altLang="zh-TW" sz="1400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endParaRPr lang="zh-TW" altLang="en-US" sz="1400" dirty="0">
              <a:solidFill>
                <a:srgbClr val="0000FF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2" name="文字方塊 11"/>
          <p:cNvSpPr txBox="1"/>
          <p:nvPr/>
        </p:nvSpPr>
        <p:spPr>
          <a:xfrm>
            <a:off x="10143219" y="4357560"/>
            <a:ext cx="10070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400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參考範例</a:t>
            </a:r>
            <a:r>
              <a:rPr lang="en-US" altLang="zh-TW" sz="1400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</a:t>
            </a:r>
            <a:endParaRPr lang="zh-TW" altLang="en-US" sz="1400" dirty="0">
              <a:solidFill>
                <a:srgbClr val="0000FF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098409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1F38E2-6DFA-4220-BD39-2C88C9FB5855}" type="slidenum">
              <a:rPr lang="zh-TW" altLang="en-US">
                <a:solidFill>
                  <a:prstClr val="black">
                    <a:tint val="75000"/>
                  </a:prstClr>
                </a:solidFill>
                <a:latin typeface="Calibri"/>
                <a:ea typeface="新細明體" panose="02020500000000000000" pitchFamily="18" charset="-120"/>
              </a:rPr>
              <a:pPr>
                <a:defRPr/>
              </a:pPr>
              <a:t>5</a:t>
            </a:fld>
            <a:endParaRPr lang="zh-TW" altLang="en-US">
              <a:solidFill>
                <a:prstClr val="black">
                  <a:tint val="75000"/>
                </a:prstClr>
              </a:solidFill>
              <a:latin typeface="Calibri"/>
              <a:ea typeface="新細明體" panose="02020500000000000000" pitchFamily="18" charset="-120"/>
            </a:endParaRPr>
          </a:p>
        </p:txBody>
      </p:sp>
      <p:sp>
        <p:nvSpPr>
          <p:cNvPr id="3" name="標題 1">
            <a:extLst>
              <a:ext uri="{FF2B5EF4-FFF2-40B4-BE49-F238E27FC236}">
                <a16:creationId xmlns:a16="http://schemas.microsoft.com/office/drawing/2014/main" xmlns="" id="{A81AA54B-069C-4AE1-B00B-22D3A5C244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73105" y="188640"/>
            <a:ext cx="8229600" cy="789682"/>
          </a:xfrm>
        </p:spPr>
        <p:txBody>
          <a:bodyPr>
            <a:normAutofit/>
          </a:bodyPr>
          <a:lstStyle/>
          <a:p>
            <a:r>
              <a:rPr lang="zh-TW" altLang="en-US" sz="4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產品特色說明</a:t>
            </a:r>
            <a:r>
              <a:rPr lang="en-US" altLang="zh-TW" sz="4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4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或介面整合說明</a:t>
            </a:r>
            <a:r>
              <a:rPr lang="en-US" altLang="zh-TW" sz="4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zh-TW" altLang="en-US" sz="4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" name="文字方塊 1"/>
          <p:cNvSpPr txBox="1"/>
          <p:nvPr/>
        </p:nvSpPr>
        <p:spPr>
          <a:xfrm>
            <a:off x="1631504" y="2005343"/>
            <a:ext cx="10182875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若貴司執行「零件類」產業規範，本頁標題請使用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【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產品特色說明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</a:p>
          <a:p>
            <a:pPr>
              <a:lnSpc>
                <a:spcPct val="150000"/>
              </a:lnSpc>
            </a:pP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   若貴司執行「組件介面」產業規範，本頁標題請使用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【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介面整合說明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 startAt="2"/>
            </a:pP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請簡要整理並說明貴司針對本次負責制訂產業規範主題的零件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組件介面範圍，</a:t>
            </a:r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ct val="150000"/>
              </a:lnSpc>
            </a:pP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  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建議圖文並用較能明確討論。</a:t>
            </a:r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 startAt="3"/>
            </a:pP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請提出針對本主題需與產業意見交流的項目，以作為會議進行時討論、收斂產業意見的課題。</a:t>
            </a:r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ct val="150000"/>
              </a:lnSpc>
            </a:pPr>
            <a:r>
              <a:rPr lang="en-US" altLang="zh-TW" sz="1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en-US" altLang="zh-TW" sz="1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  (</a:t>
            </a:r>
            <a:r>
              <a:rPr lang="zh-TW" altLang="en-US" sz="1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例如：目前市場上同一類產品的規格有</a:t>
            </a:r>
            <a:r>
              <a:rPr lang="en-US" altLang="zh-TW" sz="1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10</a:t>
            </a:r>
            <a:r>
              <a:rPr lang="zh-TW" altLang="en-US" sz="1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種，但</a:t>
            </a:r>
            <a:r>
              <a:rPr lang="en-US" altLang="zh-TW" sz="1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Workshop</a:t>
            </a:r>
            <a:r>
              <a:rPr lang="zh-TW" altLang="en-US" sz="1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時與會廠商討論常用規格為</a:t>
            </a:r>
            <a:r>
              <a:rPr lang="en-US" altLang="zh-TW" sz="1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3</a:t>
            </a:r>
            <a:r>
              <a:rPr lang="zh-TW" altLang="en-US" sz="1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種，</a:t>
            </a:r>
            <a:endParaRPr lang="en-US" altLang="zh-TW" sz="16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ct val="150000"/>
              </a:lnSpc>
            </a:pPr>
            <a:r>
              <a:rPr lang="en-US" altLang="zh-TW" sz="1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en-US" altLang="zh-TW" sz="1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   </a:t>
            </a:r>
            <a:r>
              <a:rPr lang="zh-TW" altLang="en-US" sz="1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則貴司後續應以這</a:t>
            </a:r>
            <a:r>
              <a:rPr lang="en-US" altLang="zh-TW" sz="1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3</a:t>
            </a:r>
            <a:r>
              <a:rPr lang="zh-TW" altLang="en-US" sz="1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種規格作為後續撰寫產業規範的主要分析範圍</a:t>
            </a:r>
            <a:r>
              <a:rPr lang="en-US" altLang="zh-TW" sz="1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 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6247161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預期效益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F38E2-6DFA-4220-BD39-2C88C9FB5855}" type="slidenum">
              <a:rPr lang="zh-TW" altLang="en-US" smtClean="0"/>
              <a:t>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410051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2985</TotalTime>
  <Words>376</Words>
  <Application>Microsoft Office PowerPoint</Application>
  <PresentationFormat>寬螢幕</PresentationFormat>
  <Paragraphs>63</Paragraphs>
  <Slides>6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6</vt:i4>
      </vt:variant>
    </vt:vector>
  </HeadingPairs>
  <TitlesOfParts>
    <vt:vector size="12" baseType="lpstr">
      <vt:lpstr>微軟正黑體</vt:lpstr>
      <vt:lpstr>新細明體</vt:lpstr>
      <vt:lpstr>Arial</vt:lpstr>
      <vt:lpstr>Calibri</vt:lpstr>
      <vt:lpstr>Symbol</vt:lpstr>
      <vt:lpstr>Office 佈景主題</vt:lpstr>
      <vt:lpstr>TMBA 技術委員會 設計規範/品質規範 Workshop XX主題</vt:lpstr>
      <vt:lpstr>大綱</vt:lpstr>
      <vt:lpstr>PowerPoint 簡報</vt:lpstr>
      <vt:lpstr>○○產品規格之市場調查</vt:lpstr>
      <vt:lpstr>產品特色說明(或介面整合說明)</vt:lpstr>
      <vt:lpstr>預期效益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Microsoft 帳戶</cp:lastModifiedBy>
  <cp:revision>229</cp:revision>
  <cp:lastPrinted>2021-03-18T08:07:27Z</cp:lastPrinted>
  <dcterms:created xsi:type="dcterms:W3CDTF">2014-07-24T08:13:55Z</dcterms:created>
  <dcterms:modified xsi:type="dcterms:W3CDTF">2022-12-09T08:02:34Z</dcterms:modified>
</cp:coreProperties>
</file>